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Montserrat Bold" charset="1" panose="00000800000000000000"/>
      <p:regular r:id="rId21"/>
    </p:embeddedFont>
    <p:embeddedFont>
      <p:font typeface="Open Sans Bold Italics" charset="1" panose="020B0806030504020204"/>
      <p:regular r:id="rId22"/>
    </p:embeddedFont>
    <p:embeddedFont>
      <p:font typeface="Glacial Indifference Bold" charset="1" panose="00000800000000000000"/>
      <p:regular r:id="rId23"/>
    </p:embeddedFont>
    <p:embeddedFont>
      <p:font typeface="Glacial Indifference" charset="1" panose="00000000000000000000"/>
      <p:regular r:id="rId24"/>
    </p:embeddedFont>
    <p:embeddedFont>
      <p:font typeface="Source Sans Pro Bold" charset="1" panose="020B0703030403020204"/>
      <p:regular r:id="rId25"/>
    </p:embeddedFont>
    <p:embeddedFont>
      <p:font typeface="Glacial Indifference Italics" charset="1" panose="00000000000000000000"/>
      <p:regular r:id="rId26"/>
    </p:embeddedFont>
    <p:embeddedFont>
      <p:font typeface="Source Sans Pro Bold Italics" charset="1" panose="020B0703030403090204"/>
      <p:regular r:id="rId27"/>
    </p:embeddedFont>
    <p:embeddedFont>
      <p:font typeface="Barlow Bold" charset="1" panose="00000800000000000000"/>
      <p:regular r:id="rId28"/>
    </p:embeddedFont>
    <p:embeddedFont>
      <p:font typeface="Barlow Semi-Bold" charset="1" panose="00000700000000000000"/>
      <p:regular r:id="rId29"/>
    </p:embeddedFont>
    <p:embeddedFont>
      <p:font typeface="Roboto Bold" charset="1" panose="02000000000000000000"/>
      <p:regular r:id="rId30"/>
    </p:embeddedFont>
    <p:embeddedFont>
      <p:font typeface="Glacial Indifference Bold Italics" charset="1" panose="00000800000000000000"/>
      <p:regular r:id="rId31"/>
    </p:embeddedFont>
    <p:embeddedFont>
      <p:font typeface="IBM Plex Sans Bold" charset="1" panose="020B0803050203000203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65.png" Type="http://schemas.openxmlformats.org/officeDocument/2006/relationships/image"/><Relationship Id="rId4" Target="../media/image6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69.png" Type="http://schemas.openxmlformats.org/officeDocument/2006/relationships/image"/><Relationship Id="rId4" Target="../media/image7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svg" Type="http://schemas.openxmlformats.org/officeDocument/2006/relationships/image"/><Relationship Id="rId11" Target="../media/image78.png" Type="http://schemas.openxmlformats.org/officeDocument/2006/relationships/image"/><Relationship Id="rId12" Target="../media/image79.svg" Type="http://schemas.openxmlformats.org/officeDocument/2006/relationships/image"/><Relationship Id="rId13" Target="../media/image80.png" Type="http://schemas.openxmlformats.org/officeDocument/2006/relationships/image"/><Relationship Id="rId14" Target="../media/image81.svg" Type="http://schemas.openxmlformats.org/officeDocument/2006/relationships/image"/><Relationship Id="rId2" Target="../media/image72.png" Type="http://schemas.openxmlformats.org/officeDocument/2006/relationships/image"/><Relationship Id="rId3" Target="../media/image73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.png" Type="http://schemas.openxmlformats.org/officeDocument/2006/relationships/image"/><Relationship Id="rId7" Target="../media/image74.png" Type="http://schemas.openxmlformats.org/officeDocument/2006/relationships/image"/><Relationship Id="rId8" Target="../media/image75.sv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2" Target="../media/image6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6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14" Target="../media/image59.png" Type="http://schemas.openxmlformats.org/officeDocument/2006/relationships/image"/><Relationship Id="rId15" Target="../media/image60.svg" Type="http://schemas.openxmlformats.org/officeDocument/2006/relationships/image"/><Relationship Id="rId16" Target="../media/image61.png" Type="http://schemas.openxmlformats.org/officeDocument/2006/relationships/image"/><Relationship Id="rId2" Target="../media/image48.png" Type="http://schemas.openxmlformats.org/officeDocument/2006/relationships/image"/><Relationship Id="rId3" Target="../media/image6.pn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57.png" Type="http://schemas.openxmlformats.org/officeDocument/2006/relationships/image"/><Relationship Id="rId12" Target="../media/image58.svg" Type="http://schemas.openxmlformats.org/officeDocument/2006/relationships/image"/><Relationship Id="rId13" Target="../media/image59.png" Type="http://schemas.openxmlformats.org/officeDocument/2006/relationships/image"/><Relationship Id="rId14" Target="../media/image60.svg" Type="http://schemas.openxmlformats.org/officeDocument/2006/relationships/image"/><Relationship Id="rId15" Target="../media/image61.png" Type="http://schemas.openxmlformats.org/officeDocument/2006/relationships/image"/><Relationship Id="rId16" Target="../media/image62.png" Type="http://schemas.openxmlformats.org/officeDocument/2006/relationships/image"/><Relationship Id="rId2" Target="../media/image6.pn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25830" y="0"/>
            <a:ext cx="8062170" cy="10287000"/>
            <a:chOff x="0" y="0"/>
            <a:chExt cx="212337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337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23370">
                  <a:moveTo>
                    <a:pt x="0" y="0"/>
                  </a:moveTo>
                  <a:lnTo>
                    <a:pt x="2123370" y="0"/>
                  </a:lnTo>
                  <a:lnTo>
                    <a:pt x="21233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27C2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2337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56600" y="2057400"/>
            <a:ext cx="10709495" cy="8229600"/>
            <a:chOff x="0" y="0"/>
            <a:chExt cx="14279327" cy="109728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21124" r="0" b="27678"/>
            <a:stretch>
              <a:fillRect/>
            </a:stretch>
          </p:blipFill>
          <p:spPr>
            <a:xfrm flipH="false" flipV="false">
              <a:off x="0" y="0"/>
              <a:ext cx="14279327" cy="109728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931843" y="8756014"/>
            <a:ext cx="842375" cy="47625"/>
            <a:chOff x="0" y="0"/>
            <a:chExt cx="221860" cy="125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1860" cy="12543"/>
            </a:xfrm>
            <a:custGeom>
              <a:avLst/>
              <a:gdLst/>
              <a:ahLst/>
              <a:cxnLst/>
              <a:rect r="r" b="b" t="t" l="l"/>
              <a:pathLst>
                <a:path h="12543" w="221860">
                  <a:moveTo>
                    <a:pt x="0" y="0"/>
                  </a:moveTo>
                  <a:lnTo>
                    <a:pt x="221860" y="0"/>
                  </a:lnTo>
                  <a:lnTo>
                    <a:pt x="221860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21860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03665" y="625595"/>
            <a:ext cx="649366" cy="806210"/>
          </a:xfrm>
          <a:custGeom>
            <a:avLst/>
            <a:gdLst/>
            <a:ahLst/>
            <a:cxnLst/>
            <a:rect r="r" b="b" t="t" l="l"/>
            <a:pathLst>
              <a:path h="806210" w="649366">
                <a:moveTo>
                  <a:pt x="0" y="0"/>
                </a:moveTo>
                <a:lnTo>
                  <a:pt x="649365" y="0"/>
                </a:lnTo>
                <a:lnTo>
                  <a:pt x="649365" y="806210"/>
                </a:lnTo>
                <a:lnTo>
                  <a:pt x="0" y="806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H="true">
            <a:off x="670327" y="2478564"/>
            <a:ext cx="0" cy="3212756"/>
          </a:xfrm>
          <a:prstGeom prst="line">
            <a:avLst/>
          </a:prstGeom>
          <a:ln cap="flat" w="6667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353030" y="4587016"/>
            <a:ext cx="3668802" cy="3693383"/>
          </a:xfrm>
          <a:custGeom>
            <a:avLst/>
            <a:gdLst/>
            <a:ahLst/>
            <a:cxnLst/>
            <a:rect r="r" b="b" t="t" l="l"/>
            <a:pathLst>
              <a:path h="3693383" w="3668802">
                <a:moveTo>
                  <a:pt x="0" y="0"/>
                </a:moveTo>
                <a:lnTo>
                  <a:pt x="3668802" y="0"/>
                </a:lnTo>
                <a:lnTo>
                  <a:pt x="3668802" y="3693383"/>
                </a:lnTo>
                <a:lnTo>
                  <a:pt x="0" y="36933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67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19349" y="2606813"/>
            <a:ext cx="5916005" cy="208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7"/>
              </a:lnSpc>
            </a:pPr>
            <a:r>
              <a:rPr lang="en-US" sz="3699" b="true">
                <a:solidFill>
                  <a:srgbClr val="727C2F">
                    <a:alpha val="57647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Brewing Connections:</a:t>
            </a:r>
          </a:p>
          <a:p>
            <a:pPr algn="l">
              <a:lnSpc>
                <a:spcPts val="3967"/>
              </a:lnSpc>
            </a:pPr>
            <a:r>
              <a:rPr lang="en-US" sz="3199" b="true">
                <a:solidFill>
                  <a:srgbClr val="532F17">
                    <a:alpha val="57647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A/B Testing Persuasion Strategies</a:t>
            </a:r>
          </a:p>
          <a:p>
            <a:pPr algn="l">
              <a:lnSpc>
                <a:spcPts val="369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56747" y="8898255"/>
            <a:ext cx="453372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b="true" sz="2699" i="true">
                <a:solidFill>
                  <a:srgbClr val="545454">
                    <a:alpha val="72941"/>
                  </a:srgbClr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Group #14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21818" y="842327"/>
            <a:ext cx="715905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5454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MGMT 5285: Consumer Behavior &amp; Marketing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48517" y="239939"/>
            <a:ext cx="2238261" cy="1007218"/>
          </a:xfrm>
          <a:custGeom>
            <a:avLst/>
            <a:gdLst/>
            <a:ahLst/>
            <a:cxnLst/>
            <a:rect r="r" b="b" t="t" l="l"/>
            <a:pathLst>
              <a:path h="1007218" w="2238261">
                <a:moveTo>
                  <a:pt x="0" y="0"/>
                </a:moveTo>
                <a:lnTo>
                  <a:pt x="2238261" y="0"/>
                </a:lnTo>
                <a:lnTo>
                  <a:pt x="2238261" y="1007218"/>
                </a:lnTo>
                <a:lnTo>
                  <a:pt x="0" y="100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5360" y="653002"/>
            <a:ext cx="9108952" cy="13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1"/>
              </a:lnSpc>
            </a:pPr>
            <a:r>
              <a:rPr lang="en-US" sz="5415" b="true">
                <a:solidFill>
                  <a:srgbClr val="727C2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CAMPAIGN RESULTS</a:t>
            </a:r>
          </a:p>
          <a:p>
            <a:pPr algn="l">
              <a:lnSpc>
                <a:spcPts val="4136"/>
              </a:lnSpc>
            </a:pPr>
            <a:r>
              <a:rPr lang="en-US" b="true" sz="3726" i="true">
                <a:solidFill>
                  <a:srgbClr val="532F17"/>
                </a:solidFill>
                <a:latin typeface="Source Sans Pro Bold Italics"/>
                <a:ea typeface="Source Sans Pro Bold Italics"/>
                <a:cs typeface="Source Sans Pro Bold Italics"/>
                <a:sym typeface="Source Sans Pro Bold Italics"/>
              </a:rPr>
              <a:t>(Metrics Evaluation)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8487" y="2681576"/>
            <a:ext cx="8697456" cy="615670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833125" y="8474275"/>
            <a:ext cx="4008179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b="true" sz="2310" i="true">
                <a:solidFill>
                  <a:srgbClr val="00000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Post Interaction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44039" y="2669565"/>
            <a:ext cx="8841590" cy="618072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036059" y="8474275"/>
            <a:ext cx="4008179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b="true" sz="2310" i="true">
                <a:solidFill>
                  <a:srgbClr val="00000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Profile Activity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48517" y="239939"/>
            <a:ext cx="2238261" cy="1007218"/>
          </a:xfrm>
          <a:custGeom>
            <a:avLst/>
            <a:gdLst/>
            <a:ahLst/>
            <a:cxnLst/>
            <a:rect r="r" b="b" t="t" l="l"/>
            <a:pathLst>
              <a:path h="1007218" w="2238261">
                <a:moveTo>
                  <a:pt x="0" y="0"/>
                </a:moveTo>
                <a:lnTo>
                  <a:pt x="2238261" y="0"/>
                </a:lnTo>
                <a:lnTo>
                  <a:pt x="2238261" y="1007218"/>
                </a:lnTo>
                <a:lnTo>
                  <a:pt x="0" y="100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5360" y="653002"/>
            <a:ext cx="9108952" cy="13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1"/>
              </a:lnSpc>
            </a:pPr>
            <a:r>
              <a:rPr lang="en-US" sz="5415" b="true">
                <a:solidFill>
                  <a:srgbClr val="727C2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CAMPAIGN RESULTS</a:t>
            </a:r>
          </a:p>
          <a:p>
            <a:pPr algn="l">
              <a:lnSpc>
                <a:spcPts val="4136"/>
              </a:lnSpc>
            </a:pPr>
            <a:r>
              <a:rPr lang="en-US" b="true" sz="3726" i="true">
                <a:solidFill>
                  <a:srgbClr val="532F17"/>
                </a:solidFill>
                <a:latin typeface="Source Sans Pro Bold Italics"/>
                <a:ea typeface="Source Sans Pro Bold Italics"/>
                <a:cs typeface="Source Sans Pro Bold Italics"/>
                <a:sym typeface="Source Sans Pro Bold Italics"/>
              </a:rPr>
              <a:t>(Metrics Evaluation)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759164" y="2490432"/>
            <a:ext cx="6486859" cy="662991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952362" y="8820150"/>
            <a:ext cx="4008179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b="true" sz="2310" i="true">
                <a:solidFill>
                  <a:srgbClr val="00000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Total Views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56776" y="8820150"/>
            <a:ext cx="4008179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b="true" sz="2310" i="true">
                <a:solidFill>
                  <a:srgbClr val="00000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Reach Overview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86281" y="2490432"/>
            <a:ext cx="6486859" cy="66299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48517" y="239939"/>
            <a:ext cx="2238261" cy="1007218"/>
          </a:xfrm>
          <a:custGeom>
            <a:avLst/>
            <a:gdLst/>
            <a:ahLst/>
            <a:cxnLst/>
            <a:rect r="r" b="b" t="t" l="l"/>
            <a:pathLst>
              <a:path h="1007218" w="2238261">
                <a:moveTo>
                  <a:pt x="0" y="0"/>
                </a:moveTo>
                <a:lnTo>
                  <a:pt x="2238261" y="0"/>
                </a:lnTo>
                <a:lnTo>
                  <a:pt x="2238261" y="1007218"/>
                </a:lnTo>
                <a:lnTo>
                  <a:pt x="0" y="100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5360" y="653002"/>
            <a:ext cx="9108952" cy="13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1"/>
              </a:lnSpc>
            </a:pPr>
            <a:r>
              <a:rPr lang="en-US" sz="5415" b="true">
                <a:solidFill>
                  <a:srgbClr val="727C2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CAMPAIGN RESULTS</a:t>
            </a:r>
          </a:p>
          <a:p>
            <a:pPr algn="l">
              <a:lnSpc>
                <a:spcPts val="4136"/>
              </a:lnSpc>
            </a:pPr>
            <a:r>
              <a:rPr lang="en-US" b="true" sz="3726" i="true">
                <a:solidFill>
                  <a:srgbClr val="532F17"/>
                </a:solidFill>
                <a:latin typeface="Source Sans Pro Bold Italics"/>
                <a:ea typeface="Source Sans Pro Bold Italics"/>
                <a:cs typeface="Source Sans Pro Bold Italics"/>
                <a:sym typeface="Source Sans Pro Bold Italics"/>
              </a:rPr>
              <a:t>(Metrics Evaluation)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17149" y="2280026"/>
            <a:ext cx="8079412" cy="711872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41926" y="2276804"/>
            <a:ext cx="8257351" cy="728059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552766" y="8905875"/>
            <a:ext cx="4008179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b="true" sz="2310" i="true">
                <a:solidFill>
                  <a:srgbClr val="00000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Website Visits by Ad Type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85351" y="8905875"/>
            <a:ext cx="4008179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b="true" sz="2310" i="true">
                <a:solidFill>
                  <a:srgbClr val="00000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Cost Efficiency per Visit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18862" y="9458365"/>
            <a:ext cx="1781437" cy="801647"/>
          </a:xfrm>
          <a:custGeom>
            <a:avLst/>
            <a:gdLst/>
            <a:ahLst/>
            <a:cxnLst/>
            <a:rect r="r" b="b" t="t" l="l"/>
            <a:pathLst>
              <a:path h="801647" w="1781437">
                <a:moveTo>
                  <a:pt x="0" y="0"/>
                </a:moveTo>
                <a:lnTo>
                  <a:pt x="1781437" y="0"/>
                </a:lnTo>
                <a:lnTo>
                  <a:pt x="1781437" y="801646"/>
                </a:lnTo>
                <a:lnTo>
                  <a:pt x="0" y="801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062441"/>
            <a:ext cx="3373502" cy="2400871"/>
            <a:chOff x="0" y="0"/>
            <a:chExt cx="4498003" cy="320116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094618" y="0"/>
              <a:ext cx="2308766" cy="2308766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2556416"/>
              <a:ext cx="4498003" cy="644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 b="true">
                  <a:solidFill>
                    <a:srgbClr val="668F32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Higher Engagement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78182" y="597275"/>
              <a:ext cx="1741638" cy="1018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39"/>
                </a:lnSpc>
              </a:pPr>
              <a:r>
                <a:rPr lang="en-US" b="true" sz="4599" i="true">
                  <a:solidFill>
                    <a:srgbClr val="532F17"/>
                  </a:solidFill>
                  <a:latin typeface="Glacial Indifference Bold Italics"/>
                  <a:ea typeface="Glacial Indifference Bold Italics"/>
                  <a:cs typeface="Glacial Indifference Bold Italics"/>
                  <a:sym typeface="Glacial Indifference Bold Italics"/>
                </a:rPr>
                <a:t>18%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581514" y="6062441"/>
            <a:ext cx="3843401" cy="2400871"/>
            <a:chOff x="0" y="0"/>
            <a:chExt cx="5124534" cy="3201161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107882" y="0"/>
              <a:ext cx="2308766" cy="2308766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2556416"/>
              <a:ext cx="5124534" cy="644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 b="true">
                  <a:solidFill>
                    <a:srgbClr val="668F32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More Website Visits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391446" y="527586"/>
              <a:ext cx="1741638" cy="12139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b="true" sz="5499" i="true">
                  <a:solidFill>
                    <a:srgbClr val="532F17"/>
                  </a:solidFill>
                  <a:latin typeface="Glacial Indifference Bold Italics"/>
                  <a:ea typeface="Glacial Indifference Bold Italics"/>
                  <a:cs typeface="Glacial Indifference Bold Italics"/>
                  <a:sym typeface="Glacial Indifference Bold Italics"/>
                </a:rPr>
                <a:t>29%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149734" y="6062441"/>
            <a:ext cx="3843401" cy="2400871"/>
            <a:chOff x="0" y="0"/>
            <a:chExt cx="5124534" cy="3201161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253501" y="0"/>
              <a:ext cx="2308766" cy="2308766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2556416"/>
              <a:ext cx="5124534" cy="644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 b="true">
                  <a:solidFill>
                    <a:srgbClr val="668F32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Lower Cost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537065" y="452021"/>
              <a:ext cx="1741638" cy="12894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19"/>
                </a:lnSpc>
              </a:pPr>
              <a:r>
                <a:rPr lang="en-US" b="true" sz="5799" i="true">
                  <a:solidFill>
                    <a:srgbClr val="532F17"/>
                  </a:solidFill>
                  <a:latin typeface="Glacial Indifference Bold Italics"/>
                  <a:ea typeface="Glacial Indifference Bold Italics"/>
                  <a:cs typeface="Glacial Indifference Bold Italics"/>
                  <a:sym typeface="Glacial Indifference Bold Italics"/>
                </a:rPr>
                <a:t>22%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0" y="0"/>
            <a:ext cx="18288000" cy="4586623"/>
          </a:xfrm>
          <a:custGeom>
            <a:avLst/>
            <a:gdLst/>
            <a:ahLst/>
            <a:cxnLst/>
            <a:rect r="r" b="b" t="t" l="l"/>
            <a:pathLst>
              <a:path h="4586623" w="18288000">
                <a:moveTo>
                  <a:pt x="0" y="0"/>
                </a:moveTo>
                <a:lnTo>
                  <a:pt x="18288000" y="0"/>
                </a:lnTo>
                <a:lnTo>
                  <a:pt x="18288000" y="4586623"/>
                </a:lnTo>
                <a:lnTo>
                  <a:pt x="0" y="4586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534" r="0" b="-70869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82697" y="4767598"/>
            <a:ext cx="9998675" cy="1066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4602" b="true">
                <a:solidFill>
                  <a:srgbClr val="727C2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KEY TAKEAWAYS</a:t>
            </a:r>
          </a:p>
          <a:p>
            <a:pPr algn="l">
              <a:lnSpc>
                <a:spcPts val="4092"/>
              </a:lnSpc>
            </a:pPr>
            <a:r>
              <a:rPr lang="en-US" b="true" sz="3497" i="true">
                <a:solidFill>
                  <a:srgbClr val="532F17"/>
                </a:solidFill>
                <a:latin typeface="Source Sans Pro Bold Italics"/>
                <a:ea typeface="Source Sans Pro Bold Italics"/>
                <a:cs typeface="Source Sans Pro Bold Italics"/>
                <a:sym typeface="Source Sans Pro Bold Italics"/>
              </a:rPr>
              <a:t>(FOCUS POINTS</a:t>
            </a:r>
            <a:r>
              <a:rPr lang="en-US" b="true" sz="3497" i="true">
                <a:solidFill>
                  <a:srgbClr val="532F17"/>
                </a:solidFill>
                <a:latin typeface="Source Sans Pro Bold Italics"/>
                <a:ea typeface="Source Sans Pro Bold Italics"/>
                <a:cs typeface="Source Sans Pro Bold Italics"/>
                <a:sym typeface="Source Sans Pro Bold Italics"/>
              </a:rPr>
              <a:t>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8632" y="8717409"/>
            <a:ext cx="4746559" cy="1043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2035">
                <a:solidFill>
                  <a:srgbClr val="333B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Peripheral route ad generated more profile activity.</a:t>
            </a:r>
          </a:p>
          <a:p>
            <a:pPr algn="ctr">
              <a:lnSpc>
                <a:spcPts val="2849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5926064" y="8653811"/>
            <a:ext cx="4746559" cy="1043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2035">
                <a:solidFill>
                  <a:srgbClr val="333B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Social-focused ad drove more traffic to Latea's website.</a:t>
            </a:r>
          </a:p>
          <a:p>
            <a:pPr algn="ctr">
              <a:lnSpc>
                <a:spcPts val="284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1722247" y="8668963"/>
            <a:ext cx="4746559" cy="1043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2035">
                <a:solidFill>
                  <a:srgbClr val="333B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Cost per website visit was lower for the peripheral route ad.</a:t>
            </a:r>
          </a:p>
          <a:p>
            <a:pPr algn="ctr">
              <a:lnSpc>
                <a:spcPts val="2849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448632" y="9420265"/>
            <a:ext cx="4746559" cy="338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2035" i="true">
                <a:solidFill>
                  <a:srgbClr val="333B48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(206 vs. 174)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868856" y="9420265"/>
            <a:ext cx="4746559" cy="338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2035" i="true">
                <a:solidFill>
                  <a:srgbClr val="333B48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(81 vs. 63)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926549" y="9420265"/>
            <a:ext cx="4746559" cy="338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2035" i="true">
                <a:solidFill>
                  <a:srgbClr val="333B48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($0.79 vs. $0.62)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90788" y="1964173"/>
            <a:ext cx="7118625" cy="7079796"/>
          </a:xfrm>
          <a:custGeom>
            <a:avLst/>
            <a:gdLst/>
            <a:ahLst/>
            <a:cxnLst/>
            <a:rect r="r" b="b" t="t" l="l"/>
            <a:pathLst>
              <a:path h="7079796" w="7118625">
                <a:moveTo>
                  <a:pt x="0" y="0"/>
                </a:moveTo>
                <a:lnTo>
                  <a:pt x="7118625" y="0"/>
                </a:lnTo>
                <a:lnTo>
                  <a:pt x="7118625" y="7079796"/>
                </a:lnTo>
                <a:lnTo>
                  <a:pt x="0" y="7079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66439" y="7575441"/>
            <a:ext cx="783661" cy="783661"/>
          </a:xfrm>
          <a:custGeom>
            <a:avLst/>
            <a:gdLst/>
            <a:ahLst/>
            <a:cxnLst/>
            <a:rect r="r" b="b" t="t" l="l"/>
            <a:pathLst>
              <a:path h="783661" w="783661">
                <a:moveTo>
                  <a:pt x="0" y="0"/>
                </a:moveTo>
                <a:lnTo>
                  <a:pt x="783662" y="0"/>
                </a:lnTo>
                <a:lnTo>
                  <a:pt x="783662" y="783661"/>
                </a:lnTo>
                <a:lnTo>
                  <a:pt x="0" y="783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48517" y="239939"/>
            <a:ext cx="2238261" cy="1007218"/>
          </a:xfrm>
          <a:custGeom>
            <a:avLst/>
            <a:gdLst/>
            <a:ahLst/>
            <a:cxnLst/>
            <a:rect r="r" b="b" t="t" l="l"/>
            <a:pathLst>
              <a:path h="1007218" w="2238261">
                <a:moveTo>
                  <a:pt x="0" y="0"/>
                </a:moveTo>
                <a:lnTo>
                  <a:pt x="2238261" y="0"/>
                </a:lnTo>
                <a:lnTo>
                  <a:pt x="2238261" y="1007218"/>
                </a:lnTo>
                <a:lnTo>
                  <a:pt x="0" y="10072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87961">
            <a:off x="11147488" y="2755602"/>
            <a:ext cx="1119837" cy="1047047"/>
          </a:xfrm>
          <a:custGeom>
            <a:avLst/>
            <a:gdLst/>
            <a:ahLst/>
            <a:cxnLst/>
            <a:rect r="r" b="b" t="t" l="l"/>
            <a:pathLst>
              <a:path h="1047047" w="1119837">
                <a:moveTo>
                  <a:pt x="0" y="0"/>
                </a:moveTo>
                <a:lnTo>
                  <a:pt x="1119837" y="0"/>
                </a:lnTo>
                <a:lnTo>
                  <a:pt x="1119837" y="1047048"/>
                </a:lnTo>
                <a:lnTo>
                  <a:pt x="0" y="10470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050284">
            <a:off x="13739582" y="3222909"/>
            <a:ext cx="1733577" cy="868955"/>
          </a:xfrm>
          <a:custGeom>
            <a:avLst/>
            <a:gdLst/>
            <a:ahLst/>
            <a:cxnLst/>
            <a:rect r="r" b="b" t="t" l="l"/>
            <a:pathLst>
              <a:path h="868955" w="1733577">
                <a:moveTo>
                  <a:pt x="0" y="0"/>
                </a:moveTo>
                <a:lnTo>
                  <a:pt x="1733577" y="0"/>
                </a:lnTo>
                <a:lnTo>
                  <a:pt x="1733577" y="868955"/>
                </a:lnTo>
                <a:lnTo>
                  <a:pt x="0" y="868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91861">
            <a:off x="9848141" y="5229789"/>
            <a:ext cx="1097820" cy="1085843"/>
          </a:xfrm>
          <a:custGeom>
            <a:avLst/>
            <a:gdLst/>
            <a:ahLst/>
            <a:cxnLst/>
            <a:rect r="r" b="b" t="t" l="l"/>
            <a:pathLst>
              <a:path h="1085843" w="1097820">
                <a:moveTo>
                  <a:pt x="0" y="0"/>
                </a:moveTo>
                <a:lnTo>
                  <a:pt x="1097820" y="0"/>
                </a:lnTo>
                <a:lnTo>
                  <a:pt x="1097820" y="1085843"/>
                </a:lnTo>
                <a:lnTo>
                  <a:pt x="0" y="10858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27303">
            <a:off x="14752302" y="6280397"/>
            <a:ext cx="638391" cy="989753"/>
          </a:xfrm>
          <a:custGeom>
            <a:avLst/>
            <a:gdLst/>
            <a:ahLst/>
            <a:cxnLst/>
            <a:rect r="r" b="b" t="t" l="l"/>
            <a:pathLst>
              <a:path h="989753" w="638391">
                <a:moveTo>
                  <a:pt x="0" y="0"/>
                </a:moveTo>
                <a:lnTo>
                  <a:pt x="638391" y="0"/>
                </a:lnTo>
                <a:lnTo>
                  <a:pt x="638391" y="989753"/>
                </a:lnTo>
                <a:lnTo>
                  <a:pt x="0" y="9897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688802" y="5277414"/>
            <a:ext cx="2522596" cy="479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4"/>
              </a:lnSpc>
            </a:pPr>
            <a:r>
              <a:rPr lang="en-US" b="true" sz="1913">
                <a:solidFill>
                  <a:srgbClr val="333B4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FUTURE</a:t>
            </a:r>
          </a:p>
          <a:p>
            <a:pPr algn="ctr">
              <a:lnSpc>
                <a:spcPts val="1894"/>
              </a:lnSpc>
            </a:pPr>
            <a:r>
              <a:rPr lang="en-US" b="true" sz="1913">
                <a:solidFill>
                  <a:srgbClr val="333B4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RECOMMENDATIONS</a:t>
            </a:r>
          </a:p>
        </p:txBody>
      </p:sp>
      <p:sp>
        <p:nvSpPr>
          <p:cNvPr name="TextBox 10" id="10"/>
          <p:cNvSpPr txBox="true"/>
          <p:nvPr/>
        </p:nvSpPr>
        <p:spPr>
          <a:xfrm rot="-1913942">
            <a:off x="9939303" y="2245928"/>
            <a:ext cx="1414503" cy="384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b="true" sz="2319">
                <a:solidFill>
                  <a:srgbClr val="333B4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EMOTION</a:t>
            </a:r>
          </a:p>
        </p:txBody>
      </p:sp>
      <p:sp>
        <p:nvSpPr>
          <p:cNvPr name="TextBox 11" id="11"/>
          <p:cNvSpPr txBox="true"/>
          <p:nvPr/>
        </p:nvSpPr>
        <p:spPr>
          <a:xfrm rot="2217834">
            <a:off x="14021252" y="2294150"/>
            <a:ext cx="2219007" cy="50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b="true" sz="2319">
                <a:solidFill>
                  <a:srgbClr val="333B4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SHAREABILITY</a:t>
            </a:r>
          </a:p>
        </p:txBody>
      </p:sp>
      <p:sp>
        <p:nvSpPr>
          <p:cNvPr name="TextBox 12" id="12"/>
          <p:cNvSpPr txBox="true"/>
          <p:nvPr/>
        </p:nvSpPr>
        <p:spPr>
          <a:xfrm rot="-4236083">
            <a:off x="15699579" y="6702690"/>
            <a:ext cx="1611202" cy="40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b="true" sz="2319">
                <a:solidFill>
                  <a:srgbClr val="333B4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PLATFORM</a:t>
            </a:r>
          </a:p>
        </p:txBody>
      </p:sp>
      <p:sp>
        <p:nvSpPr>
          <p:cNvPr name="TextBox 13" id="13"/>
          <p:cNvSpPr txBox="true"/>
          <p:nvPr/>
        </p:nvSpPr>
        <p:spPr>
          <a:xfrm rot="291960">
            <a:off x="12053210" y="9122972"/>
            <a:ext cx="1016129" cy="334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b="true" sz="2319">
                <a:solidFill>
                  <a:srgbClr val="333B4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REACH</a:t>
            </a:r>
          </a:p>
        </p:txBody>
      </p:sp>
      <p:sp>
        <p:nvSpPr>
          <p:cNvPr name="TextBox 14" id="14"/>
          <p:cNvSpPr txBox="true"/>
          <p:nvPr/>
        </p:nvSpPr>
        <p:spPr>
          <a:xfrm rot="3774627">
            <a:off x="8695957" y="6821754"/>
            <a:ext cx="1401208" cy="38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b="true" sz="2319">
                <a:solidFill>
                  <a:srgbClr val="333B4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BALANCE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5360" y="653002"/>
            <a:ext cx="10113404" cy="13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1"/>
              </a:lnSpc>
            </a:pPr>
            <a:r>
              <a:rPr lang="en-US" sz="5415" b="true">
                <a:solidFill>
                  <a:srgbClr val="727C2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STRATEGIC RECOMMENDATIONS</a:t>
            </a:r>
          </a:p>
          <a:p>
            <a:pPr algn="l">
              <a:lnSpc>
                <a:spcPts val="4136"/>
              </a:lnSpc>
            </a:pPr>
            <a:r>
              <a:rPr lang="en-US" b="true" sz="3726" i="true">
                <a:solidFill>
                  <a:srgbClr val="532F17"/>
                </a:solidFill>
                <a:latin typeface="Source Sans Pro Bold Italics"/>
                <a:ea typeface="Source Sans Pro Bold Italics"/>
                <a:cs typeface="Source Sans Pro Bold Italics"/>
                <a:sym typeface="Source Sans Pro Bold Italics"/>
              </a:rPr>
              <a:t>(The Future Pathway)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6571" y="2360846"/>
            <a:ext cx="3843401" cy="49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532F1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Emotion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4947" y="2921108"/>
            <a:ext cx="6998309" cy="1043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9395" indent="-219697" lvl="1">
              <a:lnSpc>
                <a:spcPts val="2849"/>
              </a:lnSpc>
              <a:buFont typeface="Arial"/>
              <a:buChar char="•"/>
            </a:pPr>
            <a:r>
              <a:rPr lang="en-US" sz="2035">
                <a:solidFill>
                  <a:srgbClr val="333B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Center ads on connection, warmth, and shared moments.</a:t>
            </a:r>
          </a:p>
          <a:p>
            <a:pPr algn="just" marL="439395" indent="-219697" lvl="1">
              <a:lnSpc>
                <a:spcPts val="2849"/>
              </a:lnSpc>
              <a:buFont typeface="Arial"/>
              <a:buChar char="•"/>
            </a:pPr>
            <a:r>
              <a:rPr lang="en-US" sz="2035">
                <a:solidFill>
                  <a:srgbClr val="333B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 heartfelt taglines and lifestyle imagery.</a:t>
            </a:r>
          </a:p>
          <a:p>
            <a:pPr algn="just">
              <a:lnSpc>
                <a:spcPts val="284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666571" y="3975784"/>
            <a:ext cx="3843401" cy="49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532F1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Shareability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4947" y="4536047"/>
            <a:ext cx="6998309" cy="1043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9395" indent="-219697" lvl="1">
              <a:lnSpc>
                <a:spcPts val="2849"/>
              </a:lnSpc>
              <a:buFont typeface="Arial"/>
              <a:buChar char="•"/>
            </a:pPr>
            <a:r>
              <a:rPr lang="en-US" sz="2035">
                <a:solidFill>
                  <a:srgbClr val="333B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Design content that’s visually appealing and worth saving.</a:t>
            </a:r>
          </a:p>
          <a:p>
            <a:pPr algn="just" marL="439395" indent="-219697" lvl="1">
              <a:lnSpc>
                <a:spcPts val="2849"/>
              </a:lnSpc>
              <a:buFont typeface="Arial"/>
              <a:buChar char="•"/>
            </a:pPr>
            <a:r>
              <a:rPr lang="en-US" sz="2035">
                <a:solidFill>
                  <a:srgbClr val="333B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Encourage reposts and highlight user-generated content.</a:t>
            </a:r>
          </a:p>
          <a:p>
            <a:pPr algn="just">
              <a:lnSpc>
                <a:spcPts val="284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666571" y="5485155"/>
            <a:ext cx="3843401" cy="49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532F1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Platform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84947" y="6045418"/>
            <a:ext cx="6998309" cy="1043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9395" indent="-219697" lvl="1">
              <a:lnSpc>
                <a:spcPts val="2849"/>
              </a:lnSpc>
              <a:buFont typeface="Arial"/>
              <a:buChar char="•"/>
            </a:pPr>
            <a:r>
              <a:rPr lang="en-US" sz="2035">
                <a:solidFill>
                  <a:srgbClr val="333B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Maximize Reels and Stories for high engagement.</a:t>
            </a:r>
          </a:p>
          <a:p>
            <a:pPr algn="just" marL="439395" indent="-219697" lvl="1">
              <a:lnSpc>
                <a:spcPts val="2849"/>
              </a:lnSpc>
              <a:buFont typeface="Arial"/>
              <a:buChar char="•"/>
            </a:pPr>
            <a:r>
              <a:rPr lang="en-US" sz="2035">
                <a:solidFill>
                  <a:srgbClr val="333B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 trending audio and short-form narratives.</a:t>
            </a:r>
          </a:p>
          <a:p>
            <a:pPr algn="just">
              <a:lnSpc>
                <a:spcPts val="284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666571" y="6992652"/>
            <a:ext cx="3843401" cy="49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532F1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Reach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84947" y="7552914"/>
            <a:ext cx="6998309" cy="69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9395" indent="-219697" lvl="1">
              <a:lnSpc>
                <a:spcPts val="2849"/>
              </a:lnSpc>
              <a:buFont typeface="Arial"/>
              <a:buChar char="•"/>
            </a:pPr>
            <a:r>
              <a:rPr lang="en-US" sz="2035">
                <a:solidFill>
                  <a:srgbClr val="333B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 inclusive visuals to connect with diverse audiences.</a:t>
            </a:r>
          </a:p>
          <a:p>
            <a:pPr algn="just" marL="439395" indent="-219697" lvl="1">
              <a:lnSpc>
                <a:spcPts val="2849"/>
              </a:lnSpc>
              <a:buFont typeface="Arial"/>
              <a:buChar char="•"/>
            </a:pPr>
            <a:r>
              <a:rPr lang="en-US" sz="2035">
                <a:solidFill>
                  <a:srgbClr val="333B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Test across regions to identify top-performing locations.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6571" y="8389635"/>
            <a:ext cx="3843401" cy="49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532F1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Balance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84947" y="8949897"/>
            <a:ext cx="6998309" cy="69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9395" indent="-219697" lvl="1">
              <a:lnSpc>
                <a:spcPts val="2849"/>
              </a:lnSpc>
              <a:buFont typeface="Arial"/>
              <a:buChar char="•"/>
            </a:pPr>
            <a:r>
              <a:rPr lang="en-US" sz="2035">
                <a:solidFill>
                  <a:srgbClr val="333B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Blend emotional appeal with soft product prompts.</a:t>
            </a:r>
          </a:p>
          <a:p>
            <a:pPr algn="just" marL="439395" indent="-219697" lvl="1">
              <a:lnSpc>
                <a:spcPts val="2849"/>
              </a:lnSpc>
              <a:buFont typeface="Arial"/>
              <a:buChar char="•"/>
            </a:pPr>
            <a:r>
              <a:rPr lang="en-US" sz="2035">
                <a:solidFill>
                  <a:srgbClr val="333B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Show customization subtly through engaging visuals.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156926"/>
            <a:ext cx="18288000" cy="630070"/>
            <a:chOff x="0" y="0"/>
            <a:chExt cx="4816593" cy="1659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65944"/>
            </a:xfrm>
            <a:custGeom>
              <a:avLst/>
              <a:gdLst/>
              <a:ahLst/>
              <a:cxnLst/>
              <a:rect r="r" b="b" t="t" l="l"/>
              <a:pathLst>
                <a:path h="1659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5944"/>
                  </a:lnTo>
                  <a:lnTo>
                    <a:pt x="0" y="165944"/>
                  </a:lnTo>
                  <a:close/>
                </a:path>
              </a:pathLst>
            </a:custGeom>
            <a:solidFill>
              <a:srgbClr val="532F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04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652964" y="5219632"/>
            <a:ext cx="982072" cy="55523"/>
            <a:chOff x="0" y="0"/>
            <a:chExt cx="221860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1860" cy="12543"/>
            </a:xfrm>
            <a:custGeom>
              <a:avLst/>
              <a:gdLst/>
              <a:ahLst/>
              <a:cxnLst/>
              <a:rect r="r" b="b" t="t" l="l"/>
              <a:pathLst>
                <a:path h="12543" w="221860">
                  <a:moveTo>
                    <a:pt x="0" y="0"/>
                  </a:moveTo>
                  <a:lnTo>
                    <a:pt x="221860" y="0"/>
                  </a:lnTo>
                  <a:lnTo>
                    <a:pt x="221860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C1C1C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1860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7345426"/>
            <a:ext cx="18288000" cy="2941574"/>
            <a:chOff x="0" y="0"/>
            <a:chExt cx="24384000" cy="3922099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34197" r="0" b="44139"/>
            <a:stretch>
              <a:fillRect/>
            </a:stretch>
          </p:blipFill>
          <p:spPr>
            <a:xfrm flipH="false" flipV="false">
              <a:off x="0" y="0"/>
              <a:ext cx="24384000" cy="3922099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false" rot="0">
            <a:off x="15648517" y="239939"/>
            <a:ext cx="2238261" cy="1007218"/>
          </a:xfrm>
          <a:custGeom>
            <a:avLst/>
            <a:gdLst/>
            <a:ahLst/>
            <a:cxnLst/>
            <a:rect r="r" b="b" t="t" l="l"/>
            <a:pathLst>
              <a:path h="1007218" w="2238261">
                <a:moveTo>
                  <a:pt x="0" y="0"/>
                </a:moveTo>
                <a:lnTo>
                  <a:pt x="2238261" y="0"/>
                </a:lnTo>
                <a:lnTo>
                  <a:pt x="2238261" y="1007218"/>
                </a:lnTo>
                <a:lnTo>
                  <a:pt x="0" y="1007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6486" y="2269876"/>
            <a:ext cx="14855028" cy="17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37"/>
              </a:lnSpc>
            </a:pPr>
            <a:r>
              <a:rPr lang="en-US" b="true" sz="12488">
                <a:solidFill>
                  <a:srgbClr val="727C2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THANK YOU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39662" y="3971527"/>
            <a:ext cx="7808676" cy="705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2"/>
              </a:lnSpc>
              <a:spcBef>
                <a:spcPct val="0"/>
              </a:spcBef>
            </a:pPr>
            <a:r>
              <a:rPr lang="en-US" b="true" sz="4080" i="true" spc="204">
                <a:solidFill>
                  <a:srgbClr val="532F17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21227" y="-191741"/>
            <a:ext cx="5930416" cy="10670481"/>
            <a:chOff x="0" y="0"/>
            <a:chExt cx="1561920" cy="28103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61920" cy="2810333"/>
            </a:xfrm>
            <a:custGeom>
              <a:avLst/>
              <a:gdLst/>
              <a:ahLst/>
              <a:cxnLst/>
              <a:rect r="r" b="b" t="t" l="l"/>
              <a:pathLst>
                <a:path h="2810333" w="1561920">
                  <a:moveTo>
                    <a:pt x="0" y="0"/>
                  </a:moveTo>
                  <a:lnTo>
                    <a:pt x="1561920" y="0"/>
                  </a:lnTo>
                  <a:lnTo>
                    <a:pt x="1561920" y="2810333"/>
                  </a:lnTo>
                  <a:lnTo>
                    <a:pt x="0" y="2810333"/>
                  </a:lnTo>
                  <a:close/>
                </a:path>
              </a:pathLst>
            </a:custGeom>
            <a:solidFill>
              <a:srgbClr val="727C2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61920" cy="2848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64027" y="1846004"/>
            <a:ext cx="5956377" cy="7525266"/>
            <a:chOff x="0" y="0"/>
            <a:chExt cx="1718034" cy="21705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18034" cy="2170559"/>
            </a:xfrm>
            <a:custGeom>
              <a:avLst/>
              <a:gdLst/>
              <a:ahLst/>
              <a:cxnLst/>
              <a:rect r="r" b="b" t="t" l="l"/>
              <a:pathLst>
                <a:path h="2170559" w="1718034">
                  <a:moveTo>
                    <a:pt x="0" y="0"/>
                  </a:moveTo>
                  <a:lnTo>
                    <a:pt x="1718034" y="0"/>
                  </a:lnTo>
                  <a:lnTo>
                    <a:pt x="1718034" y="2170559"/>
                  </a:lnTo>
                  <a:lnTo>
                    <a:pt x="0" y="217055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18034" cy="2208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71184" y="1958975"/>
            <a:ext cx="5742064" cy="7299325"/>
            <a:chOff x="0" y="0"/>
            <a:chExt cx="7656085" cy="9732434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7653" r="0" b="7653"/>
            <a:stretch>
              <a:fillRect/>
            </a:stretch>
          </p:blipFill>
          <p:spPr>
            <a:xfrm flipH="false" flipV="false">
              <a:off x="0" y="0"/>
              <a:ext cx="7656085" cy="9732434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false" rot="0">
            <a:off x="625580" y="1598442"/>
            <a:ext cx="4030677" cy="1813805"/>
          </a:xfrm>
          <a:custGeom>
            <a:avLst/>
            <a:gdLst/>
            <a:ahLst/>
            <a:cxnLst/>
            <a:rect r="r" b="b" t="t" l="l"/>
            <a:pathLst>
              <a:path h="1813805" w="4030677">
                <a:moveTo>
                  <a:pt x="0" y="0"/>
                </a:moveTo>
                <a:lnTo>
                  <a:pt x="4030677" y="0"/>
                </a:lnTo>
                <a:lnTo>
                  <a:pt x="4030677" y="1813805"/>
                </a:lnTo>
                <a:lnTo>
                  <a:pt x="0" y="18138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35757" y="3536417"/>
            <a:ext cx="8852091" cy="261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53"/>
              </a:lnSpc>
            </a:pPr>
            <a:r>
              <a:rPr lang="en-US" sz="2466">
                <a:solidFill>
                  <a:srgbClr val="333B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Latea Bubble Tea and Coffee, founded in 2013 by Jack Hsiao, offers </a:t>
            </a:r>
            <a:r>
              <a:rPr lang="en-US" b="true" sz="2466">
                <a:solidFill>
                  <a:srgbClr val="532F1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premium</a:t>
            </a:r>
            <a:r>
              <a:rPr lang="en-US" sz="2466">
                <a:solidFill>
                  <a:srgbClr val="532F1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b="true" sz="2466">
                <a:solidFill>
                  <a:srgbClr val="532F1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customizable</a:t>
            </a:r>
            <a:r>
              <a:rPr lang="en-US" sz="2466">
                <a:solidFill>
                  <a:srgbClr val="333B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tea and coffee drinks using </a:t>
            </a:r>
            <a:r>
              <a:rPr lang="en-US" b="true" sz="2466">
                <a:solidFill>
                  <a:srgbClr val="532F1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organic,</a:t>
            </a:r>
            <a:r>
              <a:rPr lang="en-US" sz="2466">
                <a:solidFill>
                  <a:srgbClr val="532F1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b="true" sz="2466">
                <a:solidFill>
                  <a:srgbClr val="532F1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whole-leaf teas</a:t>
            </a:r>
            <a:r>
              <a:rPr lang="en-US" sz="2466">
                <a:solidFill>
                  <a:srgbClr val="532F1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b="true" sz="2466">
                <a:solidFill>
                  <a:srgbClr val="532F1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and fresh ingredients</a:t>
            </a:r>
            <a:r>
              <a:rPr lang="en-US" sz="2466">
                <a:solidFill>
                  <a:srgbClr val="333B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 With four U.S. locations, it emphasizes </a:t>
            </a:r>
            <a:r>
              <a:rPr lang="en-US" b="true" sz="2466">
                <a:solidFill>
                  <a:srgbClr val="532F1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quality, authenticity</a:t>
            </a:r>
            <a:r>
              <a:rPr lang="en-US" sz="2466">
                <a:solidFill>
                  <a:srgbClr val="333B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and a </a:t>
            </a:r>
            <a:r>
              <a:rPr lang="en-US" b="true" sz="2466">
                <a:solidFill>
                  <a:srgbClr val="532F1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playful, community-driven experience</a:t>
            </a:r>
            <a:r>
              <a:rPr lang="en-US" sz="2466">
                <a:solidFill>
                  <a:srgbClr val="333B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that reflects modern consumer preferences.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5757" y="908162"/>
            <a:ext cx="10357585" cy="57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b="true" sz="4404">
                <a:solidFill>
                  <a:srgbClr val="8EC541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OVERVIEW</a:t>
            </a:r>
          </a:p>
        </p:txBody>
      </p: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835757" y="6321745"/>
          <a:ext cx="8963600" cy="2969264"/>
        </p:xfrm>
        <a:graphic>
          <a:graphicData uri="http://schemas.openxmlformats.org/drawingml/2006/table">
            <a:tbl>
              <a:tblPr/>
              <a:tblGrid>
                <a:gridCol w="2298852"/>
                <a:gridCol w="1985768"/>
                <a:gridCol w="2083571"/>
                <a:gridCol w="2263583"/>
                <a:gridCol w="331826"/>
              </a:tblGrid>
              <a:tr h="8567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90"/>
                        </a:lnSpc>
                        <a:defRPr/>
                      </a:pPr>
                      <a:r>
                        <a:rPr lang="en-US" sz="1531" b="true">
                          <a:solidFill>
                            <a:srgbClr val="532F17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Established</a:t>
                      </a:r>
                      <a:endParaRPr lang="en-US" sz="1100"/>
                    </a:p>
                  </a:txBody>
                  <a:tcPr marL="121523" marR="121523" marT="121523" marB="121523" anchor="ctr">
                    <a:lnL cmpd="sng" algn="ctr" cap="flat" w="36457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381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90"/>
                        </a:lnSpc>
                        <a:defRPr/>
                      </a:pPr>
                      <a:r>
                        <a:rPr lang="en-US" sz="1531" b="true">
                          <a:solidFill>
                            <a:srgbClr val="532F17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Branches</a:t>
                      </a:r>
                      <a:endParaRPr lang="en-US" sz="1100"/>
                    </a:p>
                  </a:txBody>
                  <a:tcPr marL="121523" marR="121523" marT="121523" marB="121523" anchor="ctr">
                    <a:lnL cmpd="sng" algn="ctr" cap="flat" w="30381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381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90"/>
                        </a:lnSpc>
                        <a:defRPr/>
                      </a:pPr>
                      <a:r>
                        <a:rPr lang="en-US" sz="1531" b="true">
                          <a:solidFill>
                            <a:srgbClr val="532F17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Customizations</a:t>
                      </a:r>
                      <a:endParaRPr lang="en-US" sz="1100"/>
                    </a:p>
                  </a:txBody>
                  <a:tcPr marL="121523" marR="121523" marT="121523" marB="121523" anchor="ctr">
                    <a:lnL cmpd="sng" algn="ctr" cap="flat" w="30381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381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90"/>
                        </a:lnSpc>
                        <a:defRPr/>
                      </a:pPr>
                      <a:r>
                        <a:rPr lang="en-US" sz="1531" b="true">
                          <a:solidFill>
                            <a:srgbClr val="532F17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Market Growth</a:t>
                      </a:r>
                      <a:endParaRPr lang="en-US" sz="1100"/>
                    </a:p>
                  </a:txBody>
                  <a:tcPr marL="121523" marR="121523" marT="121523" marB="121523" anchor="ctr">
                    <a:lnL cmpd="sng" algn="ctr" cap="flat" w="30381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381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990"/>
                        </a:lnSpc>
                        <a:defRPr/>
                      </a:pPr>
                      <a:endParaRPr lang="en-US" sz="1100"/>
                    </a:p>
                  </a:txBody>
                  <a:tcPr marL="121523" marR="121523" marT="121523" marB="121523" anchor="ctr">
                    <a:lnL cmpd="sng" algn="ctr" cap="flat" w="30381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71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5"/>
                        </a:lnSpc>
                        <a:defRPr/>
                      </a:pPr>
                      <a:endParaRPr lang="en-US" sz="1100"/>
                    </a:p>
                  </a:txBody>
                  <a:tcPr marL="121523" marR="121523" marT="121523" marB="121523" anchor="t">
                    <a:lnL cmpd="sng" algn="ctr" cap="flat" w="36457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381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5"/>
                        </a:lnSpc>
                        <a:defRPr/>
                      </a:pPr>
                      <a:endParaRPr lang="en-US" sz="1100"/>
                    </a:p>
                  </a:txBody>
                  <a:tcPr marL="121523" marR="121523" marT="121523" marB="121523" anchor="t">
                    <a:lnL cmpd="sng" algn="ctr" cap="flat" w="30381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381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5"/>
                        </a:lnSpc>
                        <a:defRPr/>
                      </a:pPr>
                      <a:endParaRPr lang="en-US" sz="1100"/>
                    </a:p>
                  </a:txBody>
                  <a:tcPr marL="121523" marR="121523" marT="121523" marB="121523" anchor="t">
                    <a:lnL cmpd="sng" algn="ctr" cap="flat" w="30381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381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5"/>
                        </a:lnSpc>
                        <a:defRPr/>
                      </a:pPr>
                      <a:endParaRPr lang="en-US" sz="1100"/>
                    </a:p>
                  </a:txBody>
                  <a:tcPr marL="121523" marR="121523" marT="121523" marB="121523" anchor="t">
                    <a:lnL cmpd="sng" algn="ctr" cap="flat" w="30381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381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5"/>
                        </a:lnSpc>
                        <a:defRPr/>
                      </a:pPr>
                      <a:endParaRPr lang="en-US" sz="1100"/>
                    </a:p>
                  </a:txBody>
                  <a:tcPr marL="121523" marR="121523" marT="121523" marB="121523" anchor="t">
                    <a:lnL cmpd="sng" algn="ctr" cap="flat" w="30381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53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5"/>
                        </a:lnSpc>
                        <a:defRPr/>
                      </a:pPr>
                      <a:endParaRPr lang="en-US" sz="1100"/>
                    </a:p>
                  </a:txBody>
                  <a:tcPr marL="121523" marR="121523" marT="121523" marB="121523" anchor="t">
                    <a:lnL cmpd="sng" algn="ctr" cap="flat" w="36457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381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5"/>
                        </a:lnSpc>
                        <a:defRPr/>
                      </a:pPr>
                      <a:endParaRPr lang="en-US" sz="1100"/>
                    </a:p>
                  </a:txBody>
                  <a:tcPr marL="121523" marR="121523" marT="121523" marB="121523" anchor="t">
                    <a:lnL cmpd="sng" algn="ctr" cap="flat" w="30381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381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5"/>
                        </a:lnSpc>
                        <a:defRPr/>
                      </a:pPr>
                      <a:endParaRPr lang="en-US" sz="1100"/>
                    </a:p>
                  </a:txBody>
                  <a:tcPr marL="121523" marR="121523" marT="121523" marB="121523" anchor="t">
                    <a:lnL cmpd="sng" algn="ctr" cap="flat" w="30381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381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5"/>
                        </a:lnSpc>
                        <a:defRPr/>
                      </a:pPr>
                      <a:endParaRPr lang="en-US" sz="1100"/>
                    </a:p>
                  </a:txBody>
                  <a:tcPr marL="121523" marR="121523" marT="121523" marB="121523" anchor="t">
                    <a:lnL cmpd="sng" algn="ctr" cap="flat" w="30381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0381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5"/>
                        </a:lnSpc>
                        <a:defRPr/>
                      </a:pPr>
                      <a:endParaRPr lang="en-US" sz="1100"/>
                    </a:p>
                  </a:txBody>
                  <a:tcPr marL="121523" marR="121523" marT="121523" marB="121523" anchor="t">
                    <a:lnL cmpd="sng" algn="ctr" cap="flat" w="30381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14" id="14"/>
          <p:cNvGrpSpPr/>
          <p:nvPr/>
        </p:nvGrpSpPr>
        <p:grpSpPr>
          <a:xfrm rot="0">
            <a:off x="853986" y="7907116"/>
            <a:ext cx="7612451" cy="743758"/>
            <a:chOff x="0" y="0"/>
            <a:chExt cx="3142923" cy="3070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42923" cy="307073"/>
            </a:xfrm>
            <a:custGeom>
              <a:avLst/>
              <a:gdLst/>
              <a:ahLst/>
              <a:cxnLst/>
              <a:rect r="r" b="b" t="t" l="l"/>
              <a:pathLst>
                <a:path h="307073" w="3142923">
                  <a:moveTo>
                    <a:pt x="15255" y="0"/>
                  </a:moveTo>
                  <a:lnTo>
                    <a:pt x="3127668" y="0"/>
                  </a:lnTo>
                  <a:cubicBezTo>
                    <a:pt x="3131714" y="0"/>
                    <a:pt x="3135594" y="1607"/>
                    <a:pt x="3138455" y="4468"/>
                  </a:cubicBezTo>
                  <a:cubicBezTo>
                    <a:pt x="3141316" y="7329"/>
                    <a:pt x="3142923" y="11209"/>
                    <a:pt x="3142923" y="15255"/>
                  </a:cubicBezTo>
                  <a:lnTo>
                    <a:pt x="3142923" y="291818"/>
                  </a:lnTo>
                  <a:cubicBezTo>
                    <a:pt x="3142923" y="295863"/>
                    <a:pt x="3141316" y="299744"/>
                    <a:pt x="3138455" y="302605"/>
                  </a:cubicBezTo>
                  <a:cubicBezTo>
                    <a:pt x="3135594" y="305465"/>
                    <a:pt x="3131714" y="307073"/>
                    <a:pt x="3127668" y="307073"/>
                  </a:cubicBezTo>
                  <a:lnTo>
                    <a:pt x="15255" y="307073"/>
                  </a:lnTo>
                  <a:cubicBezTo>
                    <a:pt x="11209" y="307073"/>
                    <a:pt x="7329" y="305465"/>
                    <a:pt x="4468" y="302605"/>
                  </a:cubicBezTo>
                  <a:cubicBezTo>
                    <a:pt x="1607" y="299744"/>
                    <a:pt x="0" y="295863"/>
                    <a:pt x="0" y="291818"/>
                  </a:cubicBezTo>
                  <a:lnTo>
                    <a:pt x="0" y="15255"/>
                  </a:lnTo>
                  <a:cubicBezTo>
                    <a:pt x="0" y="11209"/>
                    <a:pt x="1607" y="7329"/>
                    <a:pt x="4468" y="4468"/>
                  </a:cubicBezTo>
                  <a:cubicBezTo>
                    <a:pt x="7329" y="1607"/>
                    <a:pt x="11209" y="0"/>
                    <a:pt x="15255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3142923" cy="33564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35757" y="7907116"/>
            <a:ext cx="960463" cy="743758"/>
            <a:chOff x="0" y="0"/>
            <a:chExt cx="396543" cy="30707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96543" cy="307073"/>
            </a:xfrm>
            <a:custGeom>
              <a:avLst/>
              <a:gdLst/>
              <a:ahLst/>
              <a:cxnLst/>
              <a:rect r="r" b="b" t="t" l="l"/>
              <a:pathLst>
                <a:path h="307073" w="396543">
                  <a:moveTo>
                    <a:pt x="120909" y="0"/>
                  </a:moveTo>
                  <a:lnTo>
                    <a:pt x="275634" y="0"/>
                  </a:lnTo>
                  <a:cubicBezTo>
                    <a:pt x="342410" y="0"/>
                    <a:pt x="396543" y="54133"/>
                    <a:pt x="396543" y="120909"/>
                  </a:cubicBezTo>
                  <a:lnTo>
                    <a:pt x="396543" y="186164"/>
                  </a:lnTo>
                  <a:cubicBezTo>
                    <a:pt x="396543" y="218231"/>
                    <a:pt x="383804" y="248984"/>
                    <a:pt x="361129" y="271659"/>
                  </a:cubicBezTo>
                  <a:cubicBezTo>
                    <a:pt x="338454" y="294334"/>
                    <a:pt x="307701" y="307073"/>
                    <a:pt x="275634" y="307073"/>
                  </a:cubicBezTo>
                  <a:lnTo>
                    <a:pt x="120909" y="307073"/>
                  </a:lnTo>
                  <a:cubicBezTo>
                    <a:pt x="54133" y="307073"/>
                    <a:pt x="0" y="252940"/>
                    <a:pt x="0" y="186164"/>
                  </a:cubicBezTo>
                  <a:lnTo>
                    <a:pt x="0" y="120909"/>
                  </a:lnTo>
                  <a:cubicBezTo>
                    <a:pt x="0" y="54133"/>
                    <a:pt x="54133" y="0"/>
                    <a:pt x="120909" y="0"/>
                  </a:cubicBezTo>
                  <a:close/>
                </a:path>
              </a:pathLst>
            </a:custGeom>
            <a:solidFill>
              <a:srgbClr val="BAD86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396543" cy="33564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097458" y="7907116"/>
            <a:ext cx="960463" cy="743758"/>
            <a:chOff x="0" y="0"/>
            <a:chExt cx="396543" cy="30707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96543" cy="307073"/>
            </a:xfrm>
            <a:custGeom>
              <a:avLst/>
              <a:gdLst/>
              <a:ahLst/>
              <a:cxnLst/>
              <a:rect r="r" b="b" t="t" l="l"/>
              <a:pathLst>
                <a:path h="307073" w="396543">
                  <a:moveTo>
                    <a:pt x="120909" y="0"/>
                  </a:moveTo>
                  <a:lnTo>
                    <a:pt x="275634" y="0"/>
                  </a:lnTo>
                  <a:cubicBezTo>
                    <a:pt x="342410" y="0"/>
                    <a:pt x="396543" y="54133"/>
                    <a:pt x="396543" y="120909"/>
                  </a:cubicBezTo>
                  <a:lnTo>
                    <a:pt x="396543" y="186164"/>
                  </a:lnTo>
                  <a:cubicBezTo>
                    <a:pt x="396543" y="218231"/>
                    <a:pt x="383804" y="248984"/>
                    <a:pt x="361129" y="271659"/>
                  </a:cubicBezTo>
                  <a:cubicBezTo>
                    <a:pt x="338454" y="294334"/>
                    <a:pt x="307701" y="307073"/>
                    <a:pt x="275634" y="307073"/>
                  </a:cubicBezTo>
                  <a:lnTo>
                    <a:pt x="120909" y="307073"/>
                  </a:lnTo>
                  <a:cubicBezTo>
                    <a:pt x="54133" y="307073"/>
                    <a:pt x="0" y="252940"/>
                    <a:pt x="0" y="186164"/>
                  </a:cubicBezTo>
                  <a:lnTo>
                    <a:pt x="0" y="120909"/>
                  </a:lnTo>
                  <a:cubicBezTo>
                    <a:pt x="0" y="54133"/>
                    <a:pt x="54133" y="0"/>
                    <a:pt x="120909" y="0"/>
                  </a:cubicBezTo>
                  <a:close/>
                </a:path>
              </a:pathLst>
            </a:custGeom>
            <a:solidFill>
              <a:srgbClr val="8EC54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396543" cy="33564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129893" y="7907116"/>
            <a:ext cx="960463" cy="743758"/>
            <a:chOff x="0" y="0"/>
            <a:chExt cx="396543" cy="30707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96543" cy="307073"/>
            </a:xfrm>
            <a:custGeom>
              <a:avLst/>
              <a:gdLst/>
              <a:ahLst/>
              <a:cxnLst/>
              <a:rect r="r" b="b" t="t" l="l"/>
              <a:pathLst>
                <a:path h="307073" w="396543">
                  <a:moveTo>
                    <a:pt x="120909" y="0"/>
                  </a:moveTo>
                  <a:lnTo>
                    <a:pt x="275634" y="0"/>
                  </a:lnTo>
                  <a:cubicBezTo>
                    <a:pt x="342410" y="0"/>
                    <a:pt x="396543" y="54133"/>
                    <a:pt x="396543" y="120909"/>
                  </a:cubicBezTo>
                  <a:lnTo>
                    <a:pt x="396543" y="186164"/>
                  </a:lnTo>
                  <a:cubicBezTo>
                    <a:pt x="396543" y="218231"/>
                    <a:pt x="383804" y="248984"/>
                    <a:pt x="361129" y="271659"/>
                  </a:cubicBezTo>
                  <a:cubicBezTo>
                    <a:pt x="338454" y="294334"/>
                    <a:pt x="307701" y="307073"/>
                    <a:pt x="275634" y="307073"/>
                  </a:cubicBezTo>
                  <a:lnTo>
                    <a:pt x="120909" y="307073"/>
                  </a:lnTo>
                  <a:cubicBezTo>
                    <a:pt x="54133" y="307073"/>
                    <a:pt x="0" y="252940"/>
                    <a:pt x="0" y="186164"/>
                  </a:cubicBezTo>
                  <a:lnTo>
                    <a:pt x="0" y="120909"/>
                  </a:lnTo>
                  <a:cubicBezTo>
                    <a:pt x="0" y="54133"/>
                    <a:pt x="54133" y="0"/>
                    <a:pt x="120909" y="0"/>
                  </a:cubicBezTo>
                  <a:close/>
                </a:path>
              </a:pathLst>
            </a:custGeom>
            <a:solidFill>
              <a:srgbClr val="727C2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396543" cy="33564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177990" y="7907116"/>
            <a:ext cx="960463" cy="743758"/>
            <a:chOff x="0" y="0"/>
            <a:chExt cx="396543" cy="30707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96543" cy="307073"/>
            </a:xfrm>
            <a:custGeom>
              <a:avLst/>
              <a:gdLst/>
              <a:ahLst/>
              <a:cxnLst/>
              <a:rect r="r" b="b" t="t" l="l"/>
              <a:pathLst>
                <a:path h="307073" w="396543">
                  <a:moveTo>
                    <a:pt x="120909" y="0"/>
                  </a:moveTo>
                  <a:lnTo>
                    <a:pt x="275634" y="0"/>
                  </a:lnTo>
                  <a:cubicBezTo>
                    <a:pt x="342410" y="0"/>
                    <a:pt x="396543" y="54133"/>
                    <a:pt x="396543" y="120909"/>
                  </a:cubicBezTo>
                  <a:lnTo>
                    <a:pt x="396543" y="186164"/>
                  </a:lnTo>
                  <a:cubicBezTo>
                    <a:pt x="396543" y="218231"/>
                    <a:pt x="383804" y="248984"/>
                    <a:pt x="361129" y="271659"/>
                  </a:cubicBezTo>
                  <a:cubicBezTo>
                    <a:pt x="338454" y="294334"/>
                    <a:pt x="307701" y="307073"/>
                    <a:pt x="275634" y="307073"/>
                  </a:cubicBezTo>
                  <a:lnTo>
                    <a:pt x="120909" y="307073"/>
                  </a:lnTo>
                  <a:cubicBezTo>
                    <a:pt x="54133" y="307073"/>
                    <a:pt x="0" y="252940"/>
                    <a:pt x="0" y="186164"/>
                  </a:cubicBezTo>
                  <a:lnTo>
                    <a:pt x="0" y="120909"/>
                  </a:lnTo>
                  <a:cubicBezTo>
                    <a:pt x="0" y="54133"/>
                    <a:pt x="54133" y="0"/>
                    <a:pt x="120909" y="0"/>
                  </a:cubicBezTo>
                  <a:close/>
                </a:path>
              </a:pathLst>
            </a:custGeom>
            <a:solidFill>
              <a:srgbClr val="668F3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396543" cy="33564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052355" y="7986366"/>
            <a:ext cx="544290" cy="585258"/>
          </a:xfrm>
          <a:custGeom>
            <a:avLst/>
            <a:gdLst/>
            <a:ahLst/>
            <a:cxnLst/>
            <a:rect r="r" b="b" t="t" l="l"/>
            <a:pathLst>
              <a:path h="585258" w="544290">
                <a:moveTo>
                  <a:pt x="0" y="0"/>
                </a:moveTo>
                <a:lnTo>
                  <a:pt x="544290" y="0"/>
                </a:lnTo>
                <a:lnTo>
                  <a:pt x="544290" y="585258"/>
                </a:lnTo>
                <a:lnTo>
                  <a:pt x="0" y="58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3304758" y="7986366"/>
            <a:ext cx="545861" cy="547230"/>
          </a:xfrm>
          <a:custGeom>
            <a:avLst/>
            <a:gdLst/>
            <a:ahLst/>
            <a:cxnLst/>
            <a:rect r="r" b="b" t="t" l="l"/>
            <a:pathLst>
              <a:path h="547230" w="545861">
                <a:moveTo>
                  <a:pt x="0" y="0"/>
                </a:moveTo>
                <a:lnTo>
                  <a:pt x="545862" y="0"/>
                </a:lnTo>
                <a:lnTo>
                  <a:pt x="545862" y="547230"/>
                </a:lnTo>
                <a:lnTo>
                  <a:pt x="0" y="547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5341199" y="7989766"/>
            <a:ext cx="553512" cy="553512"/>
          </a:xfrm>
          <a:custGeom>
            <a:avLst/>
            <a:gdLst/>
            <a:ahLst/>
            <a:cxnLst/>
            <a:rect r="r" b="b" t="t" l="l"/>
            <a:pathLst>
              <a:path h="553512" w="553512">
                <a:moveTo>
                  <a:pt x="0" y="0"/>
                </a:moveTo>
                <a:lnTo>
                  <a:pt x="553512" y="0"/>
                </a:lnTo>
                <a:lnTo>
                  <a:pt x="553512" y="553511"/>
                </a:lnTo>
                <a:lnTo>
                  <a:pt x="0" y="5535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390656" y="8043416"/>
            <a:ext cx="526602" cy="433131"/>
          </a:xfrm>
          <a:custGeom>
            <a:avLst/>
            <a:gdLst/>
            <a:ahLst/>
            <a:cxnLst/>
            <a:rect r="r" b="b" t="t" l="l"/>
            <a:pathLst>
              <a:path h="433131" w="526602">
                <a:moveTo>
                  <a:pt x="0" y="0"/>
                </a:moveTo>
                <a:lnTo>
                  <a:pt x="526602" y="0"/>
                </a:lnTo>
                <a:lnTo>
                  <a:pt x="526602" y="433130"/>
                </a:lnTo>
                <a:lnTo>
                  <a:pt x="0" y="4331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28700" y="6912366"/>
            <a:ext cx="2610860" cy="27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2"/>
              </a:lnSpc>
            </a:pPr>
            <a:r>
              <a:rPr lang="en-US" sz="1594" i="true">
                <a:solidFill>
                  <a:srgbClr val="333B48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Founded in 2013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283852" y="6912366"/>
            <a:ext cx="2610860" cy="27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2"/>
              </a:lnSpc>
            </a:pPr>
            <a:r>
              <a:rPr lang="en-US" sz="1594" i="true">
                <a:solidFill>
                  <a:srgbClr val="333B48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4 U.S. Branches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306398" y="6912366"/>
            <a:ext cx="2610860" cy="27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2"/>
              </a:lnSpc>
            </a:pPr>
            <a:r>
              <a:rPr lang="en-US" sz="1594" i="true">
                <a:solidFill>
                  <a:srgbClr val="333B48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10+ Options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390656" y="6912366"/>
            <a:ext cx="2610860" cy="27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2"/>
              </a:lnSpc>
            </a:pPr>
            <a:r>
              <a:rPr lang="en-US" sz="1594" i="true">
                <a:solidFill>
                  <a:srgbClr val="333B48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USD 1.47B by 2030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18862" y="9458365"/>
            <a:ext cx="1781437" cy="801647"/>
          </a:xfrm>
          <a:custGeom>
            <a:avLst/>
            <a:gdLst/>
            <a:ahLst/>
            <a:cxnLst/>
            <a:rect r="r" b="b" t="t" l="l"/>
            <a:pathLst>
              <a:path h="801647" w="1781437">
                <a:moveTo>
                  <a:pt x="0" y="0"/>
                </a:moveTo>
                <a:lnTo>
                  <a:pt x="1781437" y="0"/>
                </a:lnTo>
                <a:lnTo>
                  <a:pt x="1781437" y="801646"/>
                </a:lnTo>
                <a:lnTo>
                  <a:pt x="0" y="801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593921"/>
            <a:ext cx="18288000" cy="5035323"/>
          </a:xfrm>
          <a:custGeom>
            <a:avLst/>
            <a:gdLst/>
            <a:ahLst/>
            <a:cxnLst/>
            <a:rect r="r" b="b" t="t" l="l"/>
            <a:pathLst>
              <a:path h="5035323" w="18288000">
                <a:moveTo>
                  <a:pt x="0" y="0"/>
                </a:moveTo>
                <a:lnTo>
                  <a:pt x="18288000" y="0"/>
                </a:lnTo>
                <a:lnTo>
                  <a:pt x="18288000" y="5035323"/>
                </a:lnTo>
                <a:lnTo>
                  <a:pt x="0" y="50353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407" r="-742" b="-5604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2697" y="4767598"/>
            <a:ext cx="9998675" cy="1066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4602" b="true">
                <a:solidFill>
                  <a:srgbClr val="727C2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CAMPAIGN GOALS</a:t>
            </a:r>
          </a:p>
          <a:p>
            <a:pPr algn="l">
              <a:lnSpc>
                <a:spcPts val="4092"/>
              </a:lnSpc>
            </a:pPr>
            <a:r>
              <a:rPr lang="en-US" b="true" sz="3497" i="true">
                <a:solidFill>
                  <a:srgbClr val="532F17"/>
                </a:solidFill>
                <a:latin typeface="Source Sans Pro Bold Italics"/>
                <a:ea typeface="Source Sans Pro Bold Italics"/>
                <a:cs typeface="Source Sans Pro Bold Italics"/>
                <a:sym typeface="Source Sans Pro Bold Italics"/>
              </a:rPr>
              <a:t>(STRATEGIC ROADMAP</a:t>
            </a:r>
            <a:r>
              <a:rPr lang="en-US" b="true" sz="3497" i="true">
                <a:solidFill>
                  <a:srgbClr val="532F17"/>
                </a:solidFill>
                <a:latin typeface="Source Sans Pro Bold Italics"/>
                <a:ea typeface="Source Sans Pro Bold Italics"/>
                <a:cs typeface="Source Sans Pro Bold Italics"/>
                <a:sym typeface="Source Sans Pro Bold Italics"/>
              </a:rPr>
              <a:t>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7722667" y="5423827"/>
            <a:ext cx="2192504" cy="1899257"/>
          </a:xfrm>
          <a:custGeom>
            <a:avLst/>
            <a:gdLst/>
            <a:ahLst/>
            <a:cxnLst/>
            <a:rect r="r" b="b" t="t" l="l"/>
            <a:pathLst>
              <a:path h="1899257" w="2192504">
                <a:moveTo>
                  <a:pt x="0" y="0"/>
                </a:moveTo>
                <a:lnTo>
                  <a:pt x="2192504" y="0"/>
                </a:lnTo>
                <a:lnTo>
                  <a:pt x="2192504" y="1899256"/>
                </a:lnTo>
                <a:lnTo>
                  <a:pt x="0" y="1899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5986776" y="6374199"/>
            <a:ext cx="2234659" cy="1935773"/>
          </a:xfrm>
          <a:custGeom>
            <a:avLst/>
            <a:gdLst/>
            <a:ahLst/>
            <a:cxnLst/>
            <a:rect r="r" b="b" t="t" l="l"/>
            <a:pathLst>
              <a:path h="1935773" w="2234659">
                <a:moveTo>
                  <a:pt x="0" y="0"/>
                </a:moveTo>
                <a:lnTo>
                  <a:pt x="2234658" y="0"/>
                </a:lnTo>
                <a:lnTo>
                  <a:pt x="2234658" y="1935773"/>
                </a:lnTo>
                <a:lnTo>
                  <a:pt x="0" y="1935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22667" y="7380230"/>
            <a:ext cx="2192504" cy="1899257"/>
          </a:xfrm>
          <a:custGeom>
            <a:avLst/>
            <a:gdLst/>
            <a:ahLst/>
            <a:cxnLst/>
            <a:rect r="r" b="b" t="t" l="l"/>
            <a:pathLst>
              <a:path h="1899257" w="2192504">
                <a:moveTo>
                  <a:pt x="0" y="0"/>
                </a:moveTo>
                <a:lnTo>
                  <a:pt x="2192504" y="0"/>
                </a:lnTo>
                <a:lnTo>
                  <a:pt x="2192504" y="1899257"/>
                </a:lnTo>
                <a:lnTo>
                  <a:pt x="0" y="18992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9876495" y="6391254"/>
            <a:ext cx="67056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>
            <a:off x="9876495" y="8319696"/>
            <a:ext cx="67056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>
            <a:off x="5316210" y="7379055"/>
            <a:ext cx="67056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flipH="true">
            <a:off x="5316210" y="7379055"/>
            <a:ext cx="67056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6781617" y="7002208"/>
            <a:ext cx="644976" cy="641751"/>
          </a:xfrm>
          <a:custGeom>
            <a:avLst/>
            <a:gdLst/>
            <a:ahLst/>
            <a:cxnLst/>
            <a:rect r="r" b="b" t="t" l="l"/>
            <a:pathLst>
              <a:path h="641751" w="644976">
                <a:moveTo>
                  <a:pt x="0" y="0"/>
                </a:moveTo>
                <a:lnTo>
                  <a:pt x="644976" y="0"/>
                </a:lnTo>
                <a:lnTo>
                  <a:pt x="644976" y="641751"/>
                </a:lnTo>
                <a:lnTo>
                  <a:pt x="0" y="6417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515319" y="6062441"/>
            <a:ext cx="607200" cy="722857"/>
          </a:xfrm>
          <a:custGeom>
            <a:avLst/>
            <a:gdLst/>
            <a:ahLst/>
            <a:cxnLst/>
            <a:rect r="r" b="b" t="t" l="l"/>
            <a:pathLst>
              <a:path h="722857" w="607200">
                <a:moveTo>
                  <a:pt x="0" y="0"/>
                </a:moveTo>
                <a:lnTo>
                  <a:pt x="607200" y="0"/>
                </a:lnTo>
                <a:lnTo>
                  <a:pt x="607200" y="722857"/>
                </a:lnTo>
                <a:lnTo>
                  <a:pt x="0" y="7228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515319" y="7905149"/>
            <a:ext cx="708072" cy="809646"/>
          </a:xfrm>
          <a:custGeom>
            <a:avLst/>
            <a:gdLst/>
            <a:ahLst/>
            <a:cxnLst/>
            <a:rect r="r" b="b" t="t" l="l"/>
            <a:pathLst>
              <a:path h="809646" w="708072">
                <a:moveTo>
                  <a:pt x="0" y="0"/>
                </a:moveTo>
                <a:lnTo>
                  <a:pt x="708072" y="0"/>
                </a:lnTo>
                <a:lnTo>
                  <a:pt x="708072" y="809646"/>
                </a:lnTo>
                <a:lnTo>
                  <a:pt x="0" y="8096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794224" y="6093294"/>
            <a:ext cx="3843401" cy="49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532F1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Methodology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68137" y="7101590"/>
            <a:ext cx="3843401" cy="49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532F1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Objective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94224" y="8042231"/>
            <a:ext cx="3843401" cy="49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532F1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Success Metrics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12600" y="6653557"/>
            <a:ext cx="5835802" cy="174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9395" indent="-219697" lvl="1">
              <a:lnSpc>
                <a:spcPts val="2849"/>
              </a:lnSpc>
              <a:buFont typeface="Arial"/>
              <a:buChar char="•"/>
            </a:pPr>
            <a:r>
              <a:rPr lang="en-US" sz="2035">
                <a:solidFill>
                  <a:srgbClr val="333B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Compared two Instagram ad types: one focused on product </a:t>
            </a:r>
            <a:r>
              <a:rPr lang="en-US" b="true" sz="2035">
                <a:solidFill>
                  <a:srgbClr val="333B4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quality (central route)</a:t>
            </a:r>
            <a:r>
              <a:rPr lang="en-US" sz="2035">
                <a:solidFill>
                  <a:srgbClr val="333B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and the other on </a:t>
            </a:r>
            <a:r>
              <a:rPr lang="en-US" b="true" sz="2035">
                <a:solidFill>
                  <a:srgbClr val="333B4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emotional/social appeal (peripheral route).</a:t>
            </a:r>
          </a:p>
          <a:p>
            <a:pPr algn="just">
              <a:lnSpc>
                <a:spcPts val="284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82697" y="7723262"/>
            <a:ext cx="5667128" cy="211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0572" indent="-215286" lvl="1">
              <a:lnSpc>
                <a:spcPts val="2792"/>
              </a:lnSpc>
              <a:buFont typeface="Arial"/>
              <a:buChar char="•"/>
            </a:pPr>
            <a:r>
              <a:rPr lang="en-US" sz="1994">
                <a:solidFill>
                  <a:srgbClr val="333B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Determine which ad strategy — </a:t>
            </a:r>
            <a:r>
              <a:rPr lang="en-US" b="true" sz="1994">
                <a:solidFill>
                  <a:srgbClr val="333B4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emotional storytelling</a:t>
            </a:r>
            <a:r>
              <a:rPr lang="en-US" sz="1994">
                <a:solidFill>
                  <a:srgbClr val="333B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or</a:t>
            </a:r>
            <a:r>
              <a:rPr lang="en-US" b="true" sz="1994">
                <a:solidFill>
                  <a:srgbClr val="333B4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product customization </a:t>
            </a:r>
            <a:r>
              <a:rPr lang="en-US" sz="1994">
                <a:solidFill>
                  <a:srgbClr val="333B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— most effectively drives </a:t>
            </a:r>
            <a:r>
              <a:rPr lang="en-US" b="true" sz="1994">
                <a:solidFill>
                  <a:srgbClr val="333B4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engagement </a:t>
            </a:r>
            <a:r>
              <a:rPr lang="en-US" sz="1994">
                <a:solidFill>
                  <a:srgbClr val="333B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among Latea’s core audience using a</a:t>
            </a:r>
            <a:r>
              <a:rPr lang="en-US" b="true" sz="1994">
                <a:solidFill>
                  <a:srgbClr val="333B4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controlled A/B test</a:t>
            </a:r>
            <a:r>
              <a:rPr lang="en-US" sz="1994">
                <a:solidFill>
                  <a:srgbClr val="333B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on Instagram.</a:t>
            </a:r>
          </a:p>
          <a:p>
            <a:pPr algn="just">
              <a:lnSpc>
                <a:spcPts val="2792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547060" y="8612835"/>
            <a:ext cx="6067411" cy="1098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0984" indent="-230492" lvl="1">
              <a:lnSpc>
                <a:spcPts val="2989"/>
              </a:lnSpc>
              <a:buFont typeface="Arial"/>
              <a:buChar char="•"/>
            </a:pPr>
            <a:r>
              <a:rPr lang="en-US" sz="2135">
                <a:solidFill>
                  <a:srgbClr val="333B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Reach, post interactions, website traffic, and profile visits were monitored to gauge </a:t>
            </a:r>
            <a:r>
              <a:rPr lang="en-US" b="true" sz="2135">
                <a:solidFill>
                  <a:srgbClr val="333B4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campaign performance</a:t>
            </a:r>
            <a:r>
              <a:rPr lang="en-US" sz="2135">
                <a:solidFill>
                  <a:srgbClr val="333B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230421" y="3325405"/>
            <a:ext cx="4888682" cy="4888682"/>
            <a:chOff x="0" y="0"/>
            <a:chExt cx="6355080" cy="63550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454987" y="4549971"/>
            <a:ext cx="2439550" cy="2439550"/>
            <a:chOff x="0" y="0"/>
            <a:chExt cx="495300" cy="4953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532F17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5509712" y="6580545"/>
            <a:ext cx="1731574" cy="173157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AD86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509712" y="3227372"/>
            <a:ext cx="1731574" cy="173157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3CD4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08238" y="6580545"/>
            <a:ext cx="1731574" cy="173157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7C2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108238" y="3227372"/>
            <a:ext cx="1731574" cy="173157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EC54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0" y="10174918"/>
            <a:ext cx="19208935" cy="112082"/>
            <a:chOff x="0" y="0"/>
            <a:chExt cx="5059143" cy="295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059143" cy="29520"/>
            </a:xfrm>
            <a:custGeom>
              <a:avLst/>
              <a:gdLst/>
              <a:ahLst/>
              <a:cxnLst/>
              <a:rect r="r" b="b" t="t" l="l"/>
              <a:pathLst>
                <a:path h="29520" w="5059143">
                  <a:moveTo>
                    <a:pt x="0" y="0"/>
                  </a:moveTo>
                  <a:lnTo>
                    <a:pt x="5059143" y="0"/>
                  </a:lnTo>
                  <a:lnTo>
                    <a:pt x="5059143" y="29520"/>
                  </a:lnTo>
                  <a:lnTo>
                    <a:pt x="0" y="29520"/>
                  </a:lnTo>
                  <a:close/>
                </a:path>
              </a:pathLst>
            </a:custGeom>
            <a:solidFill>
              <a:srgbClr val="532F1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5059143" cy="67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497801" y="6958061"/>
            <a:ext cx="971498" cy="904707"/>
          </a:xfrm>
          <a:custGeom>
            <a:avLst/>
            <a:gdLst/>
            <a:ahLst/>
            <a:cxnLst/>
            <a:rect r="r" b="b" t="t" l="l"/>
            <a:pathLst>
              <a:path h="904707" w="971498">
                <a:moveTo>
                  <a:pt x="0" y="0"/>
                </a:moveTo>
                <a:lnTo>
                  <a:pt x="971498" y="0"/>
                </a:lnTo>
                <a:lnTo>
                  <a:pt x="971498" y="904708"/>
                </a:lnTo>
                <a:lnTo>
                  <a:pt x="0" y="904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648517" y="239939"/>
            <a:ext cx="2238261" cy="1007218"/>
          </a:xfrm>
          <a:custGeom>
            <a:avLst/>
            <a:gdLst/>
            <a:ahLst/>
            <a:cxnLst/>
            <a:rect r="r" b="b" t="t" l="l"/>
            <a:pathLst>
              <a:path h="1007218" w="2238261">
                <a:moveTo>
                  <a:pt x="0" y="0"/>
                </a:moveTo>
                <a:lnTo>
                  <a:pt x="2238261" y="0"/>
                </a:lnTo>
                <a:lnTo>
                  <a:pt x="2238261" y="1007218"/>
                </a:lnTo>
                <a:lnTo>
                  <a:pt x="0" y="1007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906452" y="3829320"/>
            <a:ext cx="938094" cy="527678"/>
          </a:xfrm>
          <a:custGeom>
            <a:avLst/>
            <a:gdLst/>
            <a:ahLst/>
            <a:cxnLst/>
            <a:rect r="r" b="b" t="t" l="l"/>
            <a:pathLst>
              <a:path h="527678" w="938094">
                <a:moveTo>
                  <a:pt x="0" y="0"/>
                </a:moveTo>
                <a:lnTo>
                  <a:pt x="938094" y="0"/>
                </a:lnTo>
                <a:lnTo>
                  <a:pt x="938094" y="527678"/>
                </a:lnTo>
                <a:lnTo>
                  <a:pt x="0" y="52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578479" y="3589803"/>
            <a:ext cx="810142" cy="960168"/>
          </a:xfrm>
          <a:custGeom>
            <a:avLst/>
            <a:gdLst/>
            <a:ahLst/>
            <a:cxnLst/>
            <a:rect r="r" b="b" t="t" l="l"/>
            <a:pathLst>
              <a:path h="960168" w="810142">
                <a:moveTo>
                  <a:pt x="0" y="0"/>
                </a:moveTo>
                <a:lnTo>
                  <a:pt x="810142" y="0"/>
                </a:lnTo>
                <a:lnTo>
                  <a:pt x="810142" y="960168"/>
                </a:lnTo>
                <a:lnTo>
                  <a:pt x="0" y="9601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6062395" y="6958061"/>
            <a:ext cx="626207" cy="976542"/>
          </a:xfrm>
          <a:custGeom>
            <a:avLst/>
            <a:gdLst/>
            <a:ahLst/>
            <a:cxnLst/>
            <a:rect r="r" b="b" t="t" l="l"/>
            <a:pathLst>
              <a:path h="976542" w="626207">
                <a:moveTo>
                  <a:pt x="0" y="0"/>
                </a:moveTo>
                <a:lnTo>
                  <a:pt x="626208" y="0"/>
                </a:lnTo>
                <a:lnTo>
                  <a:pt x="626208" y="976542"/>
                </a:lnTo>
                <a:lnTo>
                  <a:pt x="0" y="9765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524419" y="3167512"/>
            <a:ext cx="4985293" cy="3039368"/>
            <a:chOff x="0" y="0"/>
            <a:chExt cx="6647057" cy="4052491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231740" y="-47625"/>
              <a:ext cx="6415317" cy="506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3169"/>
                </a:lnSpc>
                <a:spcBef>
                  <a:spcPct val="0"/>
                </a:spcBef>
              </a:pPr>
              <a:r>
                <a:rPr lang="en-US" b="true" sz="2264" spc="72">
                  <a:solidFill>
                    <a:srgbClr val="0D0D0D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Demographic 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800152"/>
              <a:ext cx="5860811" cy="3252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99973" indent="-199986" lvl="1">
                <a:lnSpc>
                  <a:spcPts val="2778"/>
                </a:lnSpc>
                <a:buFont typeface="Arial"/>
                <a:buChar char="•"/>
              </a:pPr>
              <a:r>
                <a:rPr lang="en-US" b="true" sz="1852" spc="96">
                  <a:solidFill>
                    <a:srgbClr val="545454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Age - </a:t>
              </a:r>
              <a:r>
                <a:rPr lang="en-US" sz="1852" spc="96">
                  <a:solidFill>
                    <a:srgbClr val="5454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18–34, college students and early career professionals.</a:t>
              </a:r>
            </a:p>
            <a:p>
              <a:pPr algn="l" marL="399973" indent="-199986" lvl="1">
                <a:lnSpc>
                  <a:spcPts val="2778"/>
                </a:lnSpc>
                <a:buFont typeface="Arial"/>
                <a:buChar char="•"/>
              </a:pPr>
              <a:r>
                <a:rPr lang="en-US" b="true" sz="1852" spc="96">
                  <a:solidFill>
                    <a:srgbClr val="545454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Gender -</a:t>
              </a:r>
              <a:r>
                <a:rPr lang="en-US" sz="1852" spc="96">
                  <a:solidFill>
                    <a:srgbClr val="5454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Both genders, slight female skew.</a:t>
              </a:r>
            </a:p>
            <a:p>
              <a:pPr algn="l" marL="399973" indent="-199986" lvl="1">
                <a:lnSpc>
                  <a:spcPts val="2778"/>
                </a:lnSpc>
                <a:buFont typeface="Arial"/>
                <a:buChar char="•"/>
              </a:pPr>
              <a:r>
                <a:rPr lang="en-US" b="true" sz="1852" spc="96">
                  <a:solidFill>
                    <a:srgbClr val="545454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Ethnicity - </a:t>
              </a:r>
              <a:r>
                <a:rPr lang="en-US" sz="1852" spc="96">
                  <a:solidFill>
                    <a:srgbClr val="5454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Diverse, including Asian American, Hispanic/Latinx, and African American.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7793809" y="5325220"/>
            <a:ext cx="1761907" cy="793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69"/>
              </a:lnSpc>
              <a:spcBef>
                <a:spcPct val="0"/>
              </a:spcBef>
            </a:pPr>
            <a:r>
              <a:rPr lang="en-US" b="true" sz="2264" spc="72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Target</a:t>
            </a:r>
          </a:p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b="true" sz="2264" spc="72" u="none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Segments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75243" y="6862637"/>
            <a:ext cx="3388568" cy="392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169"/>
              </a:lnSpc>
              <a:spcBef>
                <a:spcPct val="0"/>
              </a:spcBef>
            </a:pPr>
            <a:r>
              <a:rPr lang="en-US" b="true" sz="2264" spc="72">
                <a:solidFill>
                  <a:srgbClr val="0D0D0D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Geographic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2268437" y="6910262"/>
            <a:ext cx="5271793" cy="1503965"/>
            <a:chOff x="0" y="0"/>
            <a:chExt cx="7029058" cy="2005286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632547"/>
              <a:ext cx="7029058" cy="13727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99973" indent="-199986" lvl="1">
                <a:lnSpc>
                  <a:spcPts val="2778"/>
                </a:lnSpc>
                <a:buFont typeface="Arial"/>
                <a:buChar char="•"/>
              </a:pPr>
              <a:r>
                <a:rPr lang="en-US" b="true" sz="1852" spc="96">
                  <a:solidFill>
                    <a:srgbClr val="545454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Socially Connected - </a:t>
              </a:r>
              <a:r>
                <a:rPr lang="en-US" sz="1852" spc="96">
                  <a:solidFill>
                    <a:srgbClr val="5454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Share bubble tea experiences on social media, creating organic buzz.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202561" y="-47625"/>
              <a:ext cx="6363083" cy="506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3169"/>
                </a:lnSpc>
                <a:spcBef>
                  <a:spcPct val="0"/>
                </a:spcBef>
              </a:pPr>
              <a:r>
                <a:rPr lang="en-US" b="true" sz="2264" spc="72">
                  <a:solidFill>
                    <a:srgbClr val="0D0D0D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Behavioral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049362" y="3167512"/>
            <a:ext cx="5951897" cy="2660402"/>
            <a:chOff x="0" y="0"/>
            <a:chExt cx="7935863" cy="3547203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179785" y="-47625"/>
              <a:ext cx="7028490" cy="506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3169"/>
                </a:lnSpc>
                <a:spcBef>
                  <a:spcPct val="0"/>
                </a:spcBef>
              </a:pPr>
              <a:r>
                <a:rPr lang="en-US" b="true" sz="2264" spc="72">
                  <a:solidFill>
                    <a:srgbClr val="0D0D0D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Pschycographic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764764"/>
              <a:ext cx="7935863" cy="2782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99973" indent="-199986" lvl="1">
                <a:lnSpc>
                  <a:spcPts val="2778"/>
                </a:lnSpc>
                <a:buFont typeface="Arial"/>
                <a:buChar char="•"/>
              </a:pPr>
              <a:r>
                <a:rPr lang="en-US" b="true" sz="1852" spc="96">
                  <a:solidFill>
                    <a:srgbClr val="545454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Trend Sensitivity -</a:t>
              </a:r>
              <a:r>
                <a:rPr lang="en-US" sz="1852" spc="96">
                  <a:solidFill>
                    <a:srgbClr val="5454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Open to new trends and "Instagrammable" items.</a:t>
              </a:r>
            </a:p>
            <a:p>
              <a:pPr algn="just" marL="399973" indent="-199986" lvl="1">
                <a:lnSpc>
                  <a:spcPts val="2778"/>
                </a:lnSpc>
                <a:buFont typeface="Arial"/>
                <a:buChar char="•"/>
              </a:pPr>
              <a:r>
                <a:rPr lang="en-US" b="true" sz="1852" spc="96">
                  <a:solidFill>
                    <a:srgbClr val="545454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Customization Oriented </a:t>
              </a:r>
              <a:r>
                <a:rPr lang="en-US" sz="1852" spc="96">
                  <a:solidFill>
                    <a:srgbClr val="5454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- Enjoy personalizing drinks to suit preferences and health needs.</a:t>
              </a:r>
            </a:p>
            <a:p>
              <a:pPr algn="just" marL="399973" indent="-199986" lvl="1">
                <a:lnSpc>
                  <a:spcPts val="2778"/>
                </a:lnSpc>
                <a:buFont typeface="Arial"/>
                <a:buChar char="•"/>
              </a:pPr>
              <a:r>
                <a:rPr lang="en-US" b="true" sz="1852" spc="96">
                  <a:solidFill>
                    <a:srgbClr val="545454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Health Conscious - </a:t>
              </a:r>
              <a:r>
                <a:rPr lang="en-US" sz="1852" spc="96">
                  <a:solidFill>
                    <a:srgbClr val="5454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Prefer healthier, natural ingredient options.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821044" y="7511240"/>
            <a:ext cx="4805574" cy="1359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9973" indent="-199986" lvl="1">
              <a:lnSpc>
                <a:spcPts val="2778"/>
              </a:lnSpc>
              <a:buFont typeface="Arial"/>
              <a:buChar char="•"/>
            </a:pPr>
            <a:r>
              <a:rPr lang="en-US" sz="1852" spc="96">
                <a:solidFill>
                  <a:srgbClr val="5454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West Lafayette, IN</a:t>
            </a:r>
          </a:p>
          <a:p>
            <a:pPr algn="l" marL="399973" indent="-199986" lvl="1">
              <a:lnSpc>
                <a:spcPts val="2778"/>
              </a:lnSpc>
              <a:buFont typeface="Arial"/>
              <a:buChar char="•"/>
            </a:pPr>
            <a:r>
              <a:rPr lang="en-US" sz="1852" spc="96">
                <a:solidFill>
                  <a:srgbClr val="5454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Champaign, IL</a:t>
            </a:r>
          </a:p>
          <a:p>
            <a:pPr algn="l" marL="399973" indent="-199986" lvl="1">
              <a:lnSpc>
                <a:spcPts val="2778"/>
              </a:lnSpc>
              <a:buFont typeface="Arial"/>
              <a:buChar char="•"/>
            </a:pPr>
            <a:r>
              <a:rPr lang="en-US" sz="1852" spc="96">
                <a:solidFill>
                  <a:srgbClr val="5454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Culver City, CA</a:t>
            </a:r>
          </a:p>
          <a:p>
            <a:pPr algn="l" marL="399973" indent="-199986" lvl="1">
              <a:lnSpc>
                <a:spcPts val="2778"/>
              </a:lnSpc>
              <a:buFont typeface="Arial"/>
              <a:buChar char="•"/>
            </a:pPr>
            <a:r>
              <a:rPr lang="en-US" sz="1852" spc="96">
                <a:solidFill>
                  <a:srgbClr val="5454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Lone Tree, CO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21044" y="555002"/>
            <a:ext cx="9816563" cy="1198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5131" b="true">
                <a:solidFill>
                  <a:srgbClr val="727C2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TARGET MARKET SEGMENTATION</a:t>
            </a:r>
          </a:p>
          <a:p>
            <a:pPr algn="l">
              <a:lnSpc>
                <a:spcPts val="3884"/>
              </a:lnSpc>
            </a:pPr>
            <a:r>
              <a:rPr lang="en-US" b="true" sz="3531" i="true">
                <a:solidFill>
                  <a:srgbClr val="532F17"/>
                </a:solidFill>
                <a:latin typeface="Source Sans Pro Bold Italics"/>
                <a:ea typeface="Source Sans Pro Bold Italics"/>
                <a:cs typeface="Source Sans Pro Bold Italics"/>
                <a:sym typeface="Source Sans Pro Bold Italics"/>
              </a:rPr>
              <a:t>(Target Audience Analysis)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174918"/>
            <a:ext cx="19208935" cy="112082"/>
            <a:chOff x="0" y="0"/>
            <a:chExt cx="5059143" cy="295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9143" cy="29520"/>
            </a:xfrm>
            <a:custGeom>
              <a:avLst/>
              <a:gdLst/>
              <a:ahLst/>
              <a:cxnLst/>
              <a:rect r="r" b="b" t="t" l="l"/>
              <a:pathLst>
                <a:path h="29520" w="5059143">
                  <a:moveTo>
                    <a:pt x="0" y="0"/>
                  </a:moveTo>
                  <a:lnTo>
                    <a:pt x="5059143" y="0"/>
                  </a:lnTo>
                  <a:lnTo>
                    <a:pt x="5059143" y="29520"/>
                  </a:lnTo>
                  <a:lnTo>
                    <a:pt x="0" y="29520"/>
                  </a:lnTo>
                  <a:close/>
                </a:path>
              </a:pathLst>
            </a:custGeom>
            <a:solidFill>
              <a:srgbClr val="532F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9143" cy="67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6534594" cy="10174918"/>
          </a:xfrm>
          <a:custGeom>
            <a:avLst/>
            <a:gdLst/>
            <a:ahLst/>
            <a:cxnLst/>
            <a:rect r="r" b="b" t="t" l="l"/>
            <a:pathLst>
              <a:path h="10174918" w="6534594">
                <a:moveTo>
                  <a:pt x="0" y="0"/>
                </a:moveTo>
                <a:lnTo>
                  <a:pt x="6534594" y="0"/>
                </a:lnTo>
                <a:lnTo>
                  <a:pt x="6534594" y="10174918"/>
                </a:lnTo>
                <a:lnTo>
                  <a:pt x="0" y="10174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64" t="0" r="-1635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47096" y="458271"/>
            <a:ext cx="9816563" cy="1198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5131" b="true">
                <a:solidFill>
                  <a:srgbClr val="727C2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TARGET MARKET SEGMENTATION</a:t>
            </a:r>
          </a:p>
          <a:p>
            <a:pPr algn="l">
              <a:lnSpc>
                <a:spcPts val="3884"/>
              </a:lnSpc>
            </a:pPr>
            <a:r>
              <a:rPr lang="en-US" b="true" sz="3531" i="true">
                <a:solidFill>
                  <a:srgbClr val="532F17"/>
                </a:solidFill>
                <a:latin typeface="Source Sans Pro Bold Italics"/>
                <a:ea typeface="Source Sans Pro Bold Italics"/>
                <a:cs typeface="Source Sans Pro Bold Italics"/>
                <a:sym typeface="Source Sans Pro Bold Italics"/>
              </a:rPr>
              <a:t>(Target Audience Analysis)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58641" y="8714687"/>
            <a:ext cx="8243854" cy="35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</a:pPr>
            <a:r>
              <a:rPr lang="en-US" sz="2309" i="true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[Magnitude and Relative Importance of each segmentation]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541304" y="2475125"/>
            <a:ext cx="7043308" cy="5159223"/>
          </a:xfrm>
          <a:custGeom>
            <a:avLst/>
            <a:gdLst/>
            <a:ahLst/>
            <a:cxnLst/>
            <a:rect r="r" b="b" t="t" l="l"/>
            <a:pathLst>
              <a:path h="5159223" w="7043308">
                <a:moveTo>
                  <a:pt x="0" y="0"/>
                </a:moveTo>
                <a:lnTo>
                  <a:pt x="7043308" y="0"/>
                </a:lnTo>
                <a:lnTo>
                  <a:pt x="7043308" y="5159223"/>
                </a:lnTo>
                <a:lnTo>
                  <a:pt x="0" y="5159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079306" y="7835692"/>
            <a:ext cx="220631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2"/>
              </a:lnSpc>
            </a:pPr>
            <a:r>
              <a:rPr lang="en-US" sz="1710" i="true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Phsychographic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62958" y="7835692"/>
            <a:ext cx="220631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2"/>
              </a:lnSpc>
            </a:pPr>
            <a:r>
              <a:rPr lang="en-US" sz="1710" i="true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Demograhic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96106" y="7835692"/>
            <a:ext cx="220631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2"/>
              </a:lnSpc>
            </a:pPr>
            <a:r>
              <a:rPr lang="en-US" sz="1710" i="true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Behavioral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75513" y="7835692"/>
            <a:ext cx="220631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2"/>
              </a:lnSpc>
            </a:pPr>
            <a:r>
              <a:rPr lang="en-US" sz="1710" i="true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Geographic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174918"/>
            <a:ext cx="19208935" cy="112082"/>
            <a:chOff x="0" y="0"/>
            <a:chExt cx="5059143" cy="295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9143" cy="29520"/>
            </a:xfrm>
            <a:custGeom>
              <a:avLst/>
              <a:gdLst/>
              <a:ahLst/>
              <a:cxnLst/>
              <a:rect r="r" b="b" t="t" l="l"/>
              <a:pathLst>
                <a:path h="29520" w="5059143">
                  <a:moveTo>
                    <a:pt x="0" y="0"/>
                  </a:moveTo>
                  <a:lnTo>
                    <a:pt x="5059143" y="0"/>
                  </a:lnTo>
                  <a:lnTo>
                    <a:pt x="5059143" y="29520"/>
                  </a:lnTo>
                  <a:lnTo>
                    <a:pt x="0" y="29520"/>
                  </a:lnTo>
                  <a:close/>
                </a:path>
              </a:pathLst>
            </a:custGeom>
            <a:solidFill>
              <a:srgbClr val="532F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9143" cy="67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480834" y="0"/>
            <a:ext cx="5912409" cy="10174918"/>
          </a:xfrm>
          <a:custGeom>
            <a:avLst/>
            <a:gdLst/>
            <a:ahLst/>
            <a:cxnLst/>
            <a:rect r="r" b="b" t="t" l="l"/>
            <a:pathLst>
              <a:path h="10174918" w="5912409">
                <a:moveTo>
                  <a:pt x="0" y="0"/>
                </a:moveTo>
                <a:lnTo>
                  <a:pt x="5912409" y="0"/>
                </a:lnTo>
                <a:lnTo>
                  <a:pt x="5912409" y="10174918"/>
                </a:lnTo>
                <a:lnTo>
                  <a:pt x="0" y="10174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987" t="0" r="-1191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40455" y="676728"/>
            <a:ext cx="10181317" cy="1198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5131" b="true">
                <a:solidFill>
                  <a:srgbClr val="727C2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CONCEPTS AND HYPOTHESIS</a:t>
            </a:r>
          </a:p>
          <a:p>
            <a:pPr algn="l">
              <a:lnSpc>
                <a:spcPts val="3884"/>
              </a:lnSpc>
            </a:pPr>
            <a:r>
              <a:rPr lang="en-US" b="true" sz="3531" i="true">
                <a:solidFill>
                  <a:srgbClr val="532F17"/>
                </a:solidFill>
                <a:latin typeface="Source Sans Pro Bold Italics"/>
                <a:ea typeface="Source Sans Pro Bold Italics"/>
                <a:cs typeface="Source Sans Pro Bold Italics"/>
                <a:sym typeface="Source Sans Pro Bold Italics"/>
              </a:rPr>
              <a:t>(Applying Consumer Behavior Frameworks)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67851" y="2383641"/>
            <a:ext cx="5559334" cy="6325185"/>
            <a:chOff x="0" y="0"/>
            <a:chExt cx="7412446" cy="8433580"/>
          </a:xfrm>
        </p:grpSpPr>
        <p:sp>
          <p:nvSpPr>
            <p:cNvPr name="Freeform 8" id="8"/>
            <p:cNvSpPr/>
            <p:nvPr/>
          </p:nvSpPr>
          <p:spPr>
            <a:xfrm flipH="false" flipV="false" rot="5400000">
              <a:off x="-457138" y="563996"/>
              <a:ext cx="8433580" cy="7305589"/>
            </a:xfrm>
            <a:custGeom>
              <a:avLst/>
              <a:gdLst/>
              <a:ahLst/>
              <a:cxnLst/>
              <a:rect r="r" b="b" t="t" l="l"/>
              <a:pathLst>
                <a:path h="7305589" w="8433580">
                  <a:moveTo>
                    <a:pt x="0" y="0"/>
                  </a:moveTo>
                  <a:lnTo>
                    <a:pt x="8433580" y="0"/>
                  </a:lnTo>
                  <a:lnTo>
                    <a:pt x="8433580" y="7305588"/>
                  </a:lnTo>
                  <a:lnTo>
                    <a:pt x="0" y="7305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9" id="9"/>
            <p:cNvGrpSpPr/>
            <p:nvPr/>
          </p:nvGrpSpPr>
          <p:grpSpPr>
            <a:xfrm rot="0">
              <a:off x="3188654" y="1020521"/>
              <a:ext cx="1093569" cy="1093569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3414880" y="1213240"/>
              <a:ext cx="689544" cy="708132"/>
            </a:xfrm>
            <a:custGeom>
              <a:avLst/>
              <a:gdLst/>
              <a:ahLst/>
              <a:cxnLst/>
              <a:rect r="r" b="b" t="t" l="l"/>
              <a:pathLst>
                <a:path h="708132" w="689544">
                  <a:moveTo>
                    <a:pt x="0" y="0"/>
                  </a:moveTo>
                  <a:lnTo>
                    <a:pt x="689543" y="0"/>
                  </a:lnTo>
                  <a:lnTo>
                    <a:pt x="689543" y="708132"/>
                  </a:lnTo>
                  <a:lnTo>
                    <a:pt x="0" y="708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3288319"/>
              <a:ext cx="7034672" cy="2514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68190" indent="-234095" lvl="1">
                <a:lnSpc>
                  <a:spcPts val="3035"/>
                </a:lnSpc>
                <a:buFont typeface="Arial"/>
                <a:buChar char="•"/>
              </a:pPr>
              <a:r>
                <a:rPr lang="en-US" sz="2168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Based on Elaboration Likelihood Model (ELM) – Central Path: </a:t>
              </a:r>
              <a:r>
                <a:rPr lang="en-US" sz="2168" i="true">
                  <a:solidFill>
                    <a:srgbClr val="FFFFFF"/>
                  </a:solidFill>
                  <a:latin typeface="Glacial Indifference Italics"/>
                  <a:ea typeface="Glacial Indifference Italics"/>
                  <a:cs typeface="Glacial Indifference Italics"/>
                  <a:sym typeface="Glacial Indifference Italics"/>
                </a:rPr>
                <a:t>Appeals through logic, product info</a:t>
              </a:r>
            </a:p>
            <a:p>
              <a:pPr algn="just" marL="468190" indent="-234095" lvl="1">
                <a:lnSpc>
                  <a:spcPts val="3035"/>
                </a:lnSpc>
                <a:buFont typeface="Arial"/>
                <a:buChar char="•"/>
              </a:pPr>
              <a:r>
                <a:rPr lang="en-US" sz="2168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Reinforces Self-Image Congruence: </a:t>
              </a:r>
              <a:r>
                <a:rPr lang="en-US" sz="2168" i="true">
                  <a:solidFill>
                    <a:srgbClr val="FFFFFF"/>
                  </a:solidFill>
                  <a:latin typeface="Glacial Indifference Italics"/>
                  <a:ea typeface="Glacial Indifference Italics"/>
                  <a:cs typeface="Glacial Indifference Italics"/>
                  <a:sym typeface="Glacial Indifference Italics"/>
                </a:rPr>
                <a:t>Aligns with consumers’ self-expression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824263" y="2281860"/>
              <a:ext cx="4204721" cy="473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25"/>
                </a:lnSpc>
              </a:pPr>
              <a:r>
                <a:rPr lang="en-US" b="true" sz="2374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AD #1: </a:t>
              </a:r>
              <a:r>
                <a:rPr lang="en-US" b="true" sz="2374" i="true">
                  <a:solidFill>
                    <a:srgbClr val="FFFFFF"/>
                  </a:solidFill>
                  <a:latin typeface="Source Sans Pro Bold Italics"/>
                  <a:ea typeface="Source Sans Pro Bold Italics"/>
                  <a:cs typeface="Source Sans Pro Bold Italics"/>
                  <a:sym typeface="Source Sans Pro Bold Italics"/>
                </a:rPr>
                <a:t>CENTRAL ROUTE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404404" y="2383641"/>
            <a:ext cx="5479192" cy="6325185"/>
            <a:chOff x="0" y="0"/>
            <a:chExt cx="7305589" cy="8433580"/>
          </a:xfrm>
        </p:grpSpPr>
        <p:sp>
          <p:nvSpPr>
            <p:cNvPr name="Freeform 16" id="16"/>
            <p:cNvSpPr/>
            <p:nvPr/>
          </p:nvSpPr>
          <p:spPr>
            <a:xfrm flipH="false" flipV="false" rot="5400000">
              <a:off x="-563996" y="563996"/>
              <a:ext cx="8433580" cy="7305589"/>
            </a:xfrm>
            <a:custGeom>
              <a:avLst/>
              <a:gdLst/>
              <a:ahLst/>
              <a:cxnLst/>
              <a:rect r="r" b="b" t="t" l="l"/>
              <a:pathLst>
                <a:path h="7305589" w="8433580">
                  <a:moveTo>
                    <a:pt x="0" y="0"/>
                  </a:moveTo>
                  <a:lnTo>
                    <a:pt x="8433580" y="0"/>
                  </a:lnTo>
                  <a:lnTo>
                    <a:pt x="8433580" y="7305588"/>
                  </a:lnTo>
                  <a:lnTo>
                    <a:pt x="0" y="7305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17" id="17"/>
            <p:cNvGrpSpPr/>
            <p:nvPr/>
          </p:nvGrpSpPr>
          <p:grpSpPr>
            <a:xfrm rot="0">
              <a:off x="3084392" y="1020521"/>
              <a:ext cx="1093569" cy="1093569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344599" y="1221335"/>
              <a:ext cx="573156" cy="700037"/>
            </a:xfrm>
            <a:custGeom>
              <a:avLst/>
              <a:gdLst/>
              <a:ahLst/>
              <a:cxnLst/>
              <a:rect r="r" b="b" t="t" l="l"/>
              <a:pathLst>
                <a:path h="700037" w="573156">
                  <a:moveTo>
                    <a:pt x="0" y="0"/>
                  </a:moveTo>
                  <a:lnTo>
                    <a:pt x="573155" y="0"/>
                  </a:lnTo>
                  <a:lnTo>
                    <a:pt x="573155" y="700037"/>
                  </a:lnTo>
                  <a:lnTo>
                    <a:pt x="0" y="700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913417" y="2281869"/>
              <a:ext cx="5136852" cy="4739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18"/>
                </a:lnSpc>
              </a:pPr>
              <a:r>
                <a:rPr lang="en-US" b="true" sz="2368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AD #2: </a:t>
              </a:r>
              <a:r>
                <a:rPr lang="en-US" b="true" sz="2368" i="true">
                  <a:solidFill>
                    <a:srgbClr val="FFFFFF"/>
                  </a:solidFill>
                  <a:latin typeface="Source Sans Pro Bold Italics"/>
                  <a:ea typeface="Source Sans Pro Bold Italics"/>
                  <a:cs typeface="Source Sans Pro Bold Italics"/>
                  <a:sym typeface="Source Sans Pro Bold Italics"/>
                </a:rPr>
                <a:t>PERIPHERAL ROUTE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366633" y="3501887"/>
              <a:ext cx="6507778" cy="2514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68190" indent="-234095" lvl="1">
                <a:lnSpc>
                  <a:spcPts val="303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68" strike="noStrike" u="none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Leverages ELM – Peripheral Path: </a:t>
              </a:r>
              <a:r>
                <a:rPr lang="en-US" sz="2168" i="true" strike="noStrike" u="none">
                  <a:solidFill>
                    <a:srgbClr val="FFFFFF"/>
                  </a:solidFill>
                  <a:latin typeface="Glacial Indifference Italics"/>
                  <a:ea typeface="Glacial Indifference Italics"/>
                  <a:cs typeface="Glacial Indifference Italics"/>
                  <a:sym typeface="Glacial Indifference Italics"/>
                </a:rPr>
                <a:t>Emotional, affective appeal </a:t>
              </a:r>
            </a:p>
            <a:p>
              <a:pPr algn="just" marL="468190" indent="-234095" lvl="1">
                <a:lnSpc>
                  <a:spcPts val="303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68" strike="noStrike" u="none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Uses Reference Group Influence: </a:t>
              </a:r>
              <a:r>
                <a:rPr lang="en-US" sz="2168" i="true" strike="noStrike" u="none">
                  <a:solidFill>
                    <a:srgbClr val="FFFFFF"/>
                  </a:solidFill>
                  <a:latin typeface="Glacial Indifference Italics"/>
                  <a:ea typeface="Glacial Indifference Italics"/>
                  <a:cs typeface="Glacial Indifference Italics"/>
                  <a:sym typeface="Glacial Indifference Italics"/>
                </a:rPr>
                <a:t>Friends enjoying Latea = social proof</a:t>
              </a:r>
            </a:p>
            <a:p>
              <a:pPr algn="just">
                <a:lnSpc>
                  <a:spcPts val="30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32599" y="9039149"/>
            <a:ext cx="9789173" cy="1135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  <a:spcBef>
                <a:spcPct val="0"/>
              </a:spcBef>
            </a:pPr>
            <a:r>
              <a:rPr lang="en-US" b="true" sz="215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Hypothesis:</a:t>
            </a:r>
            <a:r>
              <a:rPr lang="en-US" sz="215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159" i="true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Ad 2 will outperform Ad 1 in social media engagement due to its emotional and social resonance</a:t>
            </a:r>
          </a:p>
          <a:p>
            <a:pPr algn="ctr">
              <a:lnSpc>
                <a:spcPts val="30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5360" y="2029330"/>
            <a:ext cx="5496822" cy="8257670"/>
          </a:xfrm>
          <a:custGeom>
            <a:avLst/>
            <a:gdLst/>
            <a:ahLst/>
            <a:cxnLst/>
            <a:rect r="r" b="b" t="t" l="l"/>
            <a:pathLst>
              <a:path h="8257670" w="5496822">
                <a:moveTo>
                  <a:pt x="0" y="0"/>
                </a:moveTo>
                <a:lnTo>
                  <a:pt x="5496822" y="0"/>
                </a:lnTo>
                <a:lnTo>
                  <a:pt x="5496822" y="8257670"/>
                </a:lnTo>
                <a:lnTo>
                  <a:pt x="0" y="8257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48517" y="239939"/>
            <a:ext cx="2238261" cy="1007218"/>
          </a:xfrm>
          <a:custGeom>
            <a:avLst/>
            <a:gdLst/>
            <a:ahLst/>
            <a:cxnLst/>
            <a:rect r="r" b="b" t="t" l="l"/>
            <a:pathLst>
              <a:path h="1007218" w="2238261">
                <a:moveTo>
                  <a:pt x="0" y="0"/>
                </a:moveTo>
                <a:lnTo>
                  <a:pt x="2238261" y="0"/>
                </a:lnTo>
                <a:lnTo>
                  <a:pt x="2238261" y="1007218"/>
                </a:lnTo>
                <a:lnTo>
                  <a:pt x="0" y="1007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5360" y="653002"/>
            <a:ext cx="9108952" cy="13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1"/>
              </a:lnSpc>
            </a:pPr>
            <a:r>
              <a:rPr lang="en-US" sz="5415" b="true">
                <a:solidFill>
                  <a:srgbClr val="727C2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ADVERTISEMENT #1</a:t>
            </a:r>
          </a:p>
          <a:p>
            <a:pPr algn="l">
              <a:lnSpc>
                <a:spcPts val="4136"/>
              </a:lnSpc>
            </a:pPr>
            <a:r>
              <a:rPr lang="en-US" b="true" sz="3726" i="true">
                <a:solidFill>
                  <a:srgbClr val="532F17"/>
                </a:solidFill>
                <a:latin typeface="Source Sans Pro Bold Italics"/>
                <a:ea typeface="Source Sans Pro Bold Italics"/>
                <a:cs typeface="Source Sans Pro Bold Italics"/>
                <a:sym typeface="Source Sans Pro Bold Italics"/>
              </a:rPr>
              <a:t>(Central  Route Persuasion)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522575" y="2380120"/>
            <a:ext cx="10895450" cy="6878180"/>
            <a:chOff x="0" y="0"/>
            <a:chExt cx="14527267" cy="9170907"/>
          </a:xfrm>
        </p:grpSpPr>
        <p:sp>
          <p:nvSpPr>
            <p:cNvPr name="Freeform 6" id="6"/>
            <p:cNvSpPr/>
            <p:nvPr/>
          </p:nvSpPr>
          <p:spPr>
            <a:xfrm flipH="false" flipV="false" rot="-10800000">
              <a:off x="673764" y="3044397"/>
              <a:ext cx="2996766" cy="1498383"/>
            </a:xfrm>
            <a:custGeom>
              <a:avLst/>
              <a:gdLst/>
              <a:ahLst/>
              <a:cxnLst/>
              <a:rect r="r" b="b" t="t" l="l"/>
              <a:pathLst>
                <a:path h="1498383" w="2996766">
                  <a:moveTo>
                    <a:pt x="0" y="0"/>
                  </a:moveTo>
                  <a:lnTo>
                    <a:pt x="2996765" y="0"/>
                  </a:lnTo>
                  <a:lnTo>
                    <a:pt x="2996765" y="1498383"/>
                  </a:lnTo>
                  <a:lnTo>
                    <a:pt x="0" y="1498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-5400000">
              <a:off x="1099874" y="3470508"/>
              <a:ext cx="2144545" cy="2144545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3244419" y="4542780"/>
              <a:ext cx="2996766" cy="1498383"/>
            </a:xfrm>
            <a:custGeom>
              <a:avLst/>
              <a:gdLst/>
              <a:ahLst/>
              <a:cxnLst/>
              <a:rect r="r" b="b" t="t" l="l"/>
              <a:pathLst>
                <a:path h="1498383" w="2996766">
                  <a:moveTo>
                    <a:pt x="0" y="0"/>
                  </a:moveTo>
                  <a:lnTo>
                    <a:pt x="2996765" y="0"/>
                  </a:lnTo>
                  <a:lnTo>
                    <a:pt x="2996765" y="1498383"/>
                  </a:lnTo>
                  <a:lnTo>
                    <a:pt x="0" y="1498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5815074" y="3044397"/>
              <a:ext cx="2996766" cy="1498383"/>
            </a:xfrm>
            <a:custGeom>
              <a:avLst/>
              <a:gdLst/>
              <a:ahLst/>
              <a:cxnLst/>
              <a:rect r="r" b="b" t="t" l="l"/>
              <a:pathLst>
                <a:path h="1498383" w="2996766">
                  <a:moveTo>
                    <a:pt x="0" y="0"/>
                  </a:moveTo>
                  <a:lnTo>
                    <a:pt x="2996766" y="0"/>
                  </a:lnTo>
                  <a:lnTo>
                    <a:pt x="2996766" y="1498383"/>
                  </a:lnTo>
                  <a:lnTo>
                    <a:pt x="0" y="1498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8385729" y="4390143"/>
              <a:ext cx="2996766" cy="1498383"/>
            </a:xfrm>
            <a:custGeom>
              <a:avLst/>
              <a:gdLst/>
              <a:ahLst/>
              <a:cxnLst/>
              <a:rect r="r" b="b" t="t" l="l"/>
              <a:pathLst>
                <a:path h="1498383" w="2996766">
                  <a:moveTo>
                    <a:pt x="0" y="0"/>
                  </a:moveTo>
                  <a:lnTo>
                    <a:pt x="2996766" y="0"/>
                  </a:lnTo>
                  <a:lnTo>
                    <a:pt x="2996766" y="1498383"/>
                  </a:lnTo>
                  <a:lnTo>
                    <a:pt x="0" y="1498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-5400000">
              <a:off x="3670529" y="3470508"/>
              <a:ext cx="2144545" cy="2144545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F0F2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-5400000">
              <a:off x="6241184" y="3470508"/>
              <a:ext cx="2144545" cy="2144545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-5400000">
              <a:off x="8811840" y="3317871"/>
              <a:ext cx="2144545" cy="214454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F0F2"/>
              </a:solidFill>
            </p:spPr>
          </p:sp>
        </p:grpSp>
        <p:sp>
          <p:nvSpPr>
            <p:cNvPr name="Freeform 18" id="18"/>
            <p:cNvSpPr/>
            <p:nvPr/>
          </p:nvSpPr>
          <p:spPr>
            <a:xfrm flipH="false" flipV="false" rot="-10800000">
              <a:off x="10956384" y="3044397"/>
              <a:ext cx="2996766" cy="1498383"/>
            </a:xfrm>
            <a:custGeom>
              <a:avLst/>
              <a:gdLst/>
              <a:ahLst/>
              <a:cxnLst/>
              <a:rect r="r" b="b" t="t" l="l"/>
              <a:pathLst>
                <a:path h="1498383" w="2996766">
                  <a:moveTo>
                    <a:pt x="0" y="0"/>
                  </a:moveTo>
                  <a:lnTo>
                    <a:pt x="2996766" y="0"/>
                  </a:lnTo>
                  <a:lnTo>
                    <a:pt x="2996766" y="1498383"/>
                  </a:lnTo>
                  <a:lnTo>
                    <a:pt x="0" y="1498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-5400000">
              <a:off x="11382495" y="3470508"/>
              <a:ext cx="2144545" cy="2144545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</p:grpSp>
        <p:sp>
          <p:nvSpPr>
            <p:cNvPr name="AutoShape 21" id="21"/>
            <p:cNvSpPr/>
            <p:nvPr/>
          </p:nvSpPr>
          <p:spPr>
            <a:xfrm>
              <a:off x="2172147" y="5888526"/>
              <a:ext cx="0" cy="848350"/>
            </a:xfrm>
            <a:prstGeom prst="line">
              <a:avLst/>
            </a:prstGeom>
            <a:ln cap="flat" w="28308">
              <a:solidFill>
                <a:srgbClr val="C4CBD6"/>
              </a:solidFill>
              <a:prstDash val="solid"/>
              <a:headEnd type="oval" len="lg" w="lg"/>
              <a:tailEnd type="oval" len="lg" w="lg"/>
            </a:ln>
          </p:spPr>
        </p:sp>
        <p:sp>
          <p:nvSpPr>
            <p:cNvPr name="AutoShape 22" id="22"/>
            <p:cNvSpPr/>
            <p:nvPr/>
          </p:nvSpPr>
          <p:spPr>
            <a:xfrm>
              <a:off x="7299303" y="5888526"/>
              <a:ext cx="0" cy="848350"/>
            </a:xfrm>
            <a:prstGeom prst="line">
              <a:avLst/>
            </a:prstGeom>
            <a:ln cap="flat" w="28308">
              <a:solidFill>
                <a:srgbClr val="C4CBD6"/>
              </a:solidFill>
              <a:prstDash val="solid"/>
              <a:headEnd type="oval" len="lg" w="lg"/>
              <a:tailEnd type="oval" len="lg" w="lg"/>
            </a:ln>
          </p:spPr>
        </p:sp>
        <p:sp>
          <p:nvSpPr>
            <p:cNvPr name="AutoShape 23" id="23"/>
            <p:cNvSpPr/>
            <p:nvPr/>
          </p:nvSpPr>
          <p:spPr>
            <a:xfrm>
              <a:off x="12454767" y="5888526"/>
              <a:ext cx="0" cy="848350"/>
            </a:xfrm>
            <a:prstGeom prst="line">
              <a:avLst/>
            </a:prstGeom>
            <a:ln cap="flat" w="28308">
              <a:solidFill>
                <a:srgbClr val="C4CBD6"/>
              </a:solidFill>
              <a:prstDash val="solid"/>
              <a:headEnd type="oval" len="lg" w="lg"/>
              <a:tailEnd type="oval" len="lg" w="lg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4659804" y="2317508"/>
              <a:ext cx="0" cy="848350"/>
            </a:xfrm>
            <a:prstGeom prst="line">
              <a:avLst/>
            </a:prstGeom>
            <a:ln cap="flat" w="28308">
              <a:solidFill>
                <a:srgbClr val="C4CBD6"/>
              </a:solidFill>
              <a:prstDash val="solid"/>
              <a:headEnd type="oval" len="lg" w="lg"/>
              <a:tailEnd type="oval" len="lg" w="lg"/>
            </a:ln>
          </p:spPr>
        </p:sp>
        <p:sp>
          <p:nvSpPr>
            <p:cNvPr name="AutoShape 25" id="25"/>
            <p:cNvSpPr/>
            <p:nvPr/>
          </p:nvSpPr>
          <p:spPr>
            <a:xfrm>
              <a:off x="9875531" y="2196047"/>
              <a:ext cx="0" cy="848350"/>
            </a:xfrm>
            <a:prstGeom prst="line">
              <a:avLst/>
            </a:prstGeom>
            <a:ln cap="flat" w="28308">
              <a:solidFill>
                <a:srgbClr val="C4CBD6"/>
              </a:solidFill>
              <a:prstDash val="solid"/>
              <a:headEnd type="oval" len="lg" w="lg"/>
              <a:tailEnd type="oval" len="lg" w="lg"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697607" y="4028033"/>
              <a:ext cx="949079" cy="949079"/>
            </a:xfrm>
            <a:custGeom>
              <a:avLst/>
              <a:gdLst/>
              <a:ahLst/>
              <a:cxnLst/>
              <a:rect r="r" b="b" t="t" l="l"/>
              <a:pathLst>
                <a:path h="949079" w="949079">
                  <a:moveTo>
                    <a:pt x="0" y="0"/>
                  </a:moveTo>
                  <a:lnTo>
                    <a:pt x="949079" y="0"/>
                  </a:lnTo>
                  <a:lnTo>
                    <a:pt x="949079" y="949079"/>
                  </a:lnTo>
                  <a:lnTo>
                    <a:pt x="0" y="949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4117535" y="3991922"/>
              <a:ext cx="1112845" cy="1101716"/>
            </a:xfrm>
            <a:custGeom>
              <a:avLst/>
              <a:gdLst/>
              <a:ahLst/>
              <a:cxnLst/>
              <a:rect r="r" b="b" t="t" l="l"/>
              <a:pathLst>
                <a:path h="1101716" w="1112845">
                  <a:moveTo>
                    <a:pt x="0" y="0"/>
                  </a:moveTo>
                  <a:lnTo>
                    <a:pt x="1112845" y="0"/>
                  </a:lnTo>
                  <a:lnTo>
                    <a:pt x="1112845" y="1101716"/>
                  </a:lnTo>
                  <a:lnTo>
                    <a:pt x="0" y="1101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6704503" y="4009887"/>
              <a:ext cx="1217908" cy="1038543"/>
            </a:xfrm>
            <a:custGeom>
              <a:avLst/>
              <a:gdLst/>
              <a:ahLst/>
              <a:cxnLst/>
              <a:rect r="r" b="b" t="t" l="l"/>
              <a:pathLst>
                <a:path h="1038543" w="1217908">
                  <a:moveTo>
                    <a:pt x="0" y="0"/>
                  </a:moveTo>
                  <a:lnTo>
                    <a:pt x="1217908" y="0"/>
                  </a:lnTo>
                  <a:lnTo>
                    <a:pt x="1217908" y="1038544"/>
                  </a:lnTo>
                  <a:lnTo>
                    <a:pt x="0" y="1038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9392146" y="3793588"/>
              <a:ext cx="1031145" cy="1183524"/>
            </a:xfrm>
            <a:custGeom>
              <a:avLst/>
              <a:gdLst/>
              <a:ahLst/>
              <a:cxnLst/>
              <a:rect r="r" b="b" t="t" l="l"/>
              <a:pathLst>
                <a:path h="1183524" w="1031145">
                  <a:moveTo>
                    <a:pt x="0" y="0"/>
                  </a:moveTo>
                  <a:lnTo>
                    <a:pt x="1031145" y="0"/>
                  </a:lnTo>
                  <a:lnTo>
                    <a:pt x="1031145" y="1183524"/>
                  </a:lnTo>
                  <a:lnTo>
                    <a:pt x="0" y="1183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1906974" y="3841885"/>
              <a:ext cx="1276609" cy="1135227"/>
            </a:xfrm>
            <a:custGeom>
              <a:avLst/>
              <a:gdLst/>
              <a:ahLst/>
              <a:cxnLst/>
              <a:rect r="r" b="b" t="t" l="l"/>
              <a:pathLst>
                <a:path h="1135227" w="1276609">
                  <a:moveTo>
                    <a:pt x="0" y="0"/>
                  </a:moveTo>
                  <a:lnTo>
                    <a:pt x="1276609" y="0"/>
                  </a:lnTo>
                  <a:lnTo>
                    <a:pt x="1276609" y="1135227"/>
                  </a:lnTo>
                  <a:lnTo>
                    <a:pt x="0" y="1135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240" t="0" r="-24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486082" y="7095082"/>
              <a:ext cx="3372129" cy="4006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97"/>
                </a:lnSpc>
                <a:spcBef>
                  <a:spcPct val="0"/>
                </a:spcBef>
              </a:pPr>
              <a:r>
                <a:rPr lang="en-US" b="true" sz="1784">
                  <a:solidFill>
                    <a:srgbClr val="727C2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DESIGN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7712355"/>
              <a:ext cx="4673958" cy="1401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30"/>
                </a:lnSpc>
                <a:spcBef>
                  <a:spcPct val="0"/>
                </a:spcBef>
              </a:pPr>
              <a:r>
                <a:rPr lang="en-US" sz="152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M</a:t>
              </a:r>
              <a:r>
                <a:rPr lang="en-US" sz="1521" u="none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inimalist visual with focus on premium ingredients and customization.</a:t>
              </a:r>
            </a:p>
            <a:p>
              <a:pPr algn="ctr" marL="0" indent="0" lvl="0">
                <a:lnSpc>
                  <a:spcPts val="2130"/>
                </a:lnSpc>
                <a:spcBef>
                  <a:spcPct val="0"/>
                </a:spcBef>
              </a:pPr>
            </a:p>
            <a:p>
              <a:pPr algn="ctr" marL="0" indent="0" lvl="0">
                <a:lnSpc>
                  <a:spcPts val="2130"/>
                </a:lnSpc>
                <a:spcBef>
                  <a:spcPct val="0"/>
                </a:spcBef>
              </a:pP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5517567" y="7064869"/>
              <a:ext cx="3535164" cy="4006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97"/>
                </a:lnSpc>
                <a:spcBef>
                  <a:spcPct val="0"/>
                </a:spcBef>
              </a:pPr>
              <a:r>
                <a:rPr lang="en-US" b="true" sz="1784">
                  <a:solidFill>
                    <a:srgbClr val="727C2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CUSTOMIZATION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4886051" y="7768970"/>
              <a:ext cx="4798196" cy="1401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30"/>
                </a:lnSpc>
                <a:spcBef>
                  <a:spcPct val="0"/>
                </a:spcBef>
              </a:pPr>
              <a:r>
                <a:rPr lang="en-US" sz="152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Offe</a:t>
              </a:r>
              <a:r>
                <a:rPr lang="en-US" sz="1521" u="none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rs choice in sweetness levels and add-ons like boba and cream float.</a:t>
              </a:r>
            </a:p>
            <a:p>
              <a:pPr algn="ctr" marL="0" indent="0" lvl="0">
                <a:lnSpc>
                  <a:spcPts val="2130"/>
                </a:lnSpc>
                <a:spcBef>
                  <a:spcPct val="0"/>
                </a:spcBef>
              </a:pPr>
            </a:p>
            <a:p>
              <a:pPr algn="ctr" marL="0" indent="0" lvl="0">
                <a:lnSpc>
                  <a:spcPts val="2130"/>
                </a:lnSpc>
                <a:spcBef>
                  <a:spcPct val="0"/>
                </a:spcBef>
              </a:pP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10937426" y="6912767"/>
              <a:ext cx="3006373" cy="823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97"/>
                </a:lnSpc>
                <a:spcBef>
                  <a:spcPct val="0"/>
                </a:spcBef>
              </a:pPr>
              <a:r>
                <a:rPr lang="en-US" b="true" sz="1784">
                  <a:solidFill>
                    <a:srgbClr val="727C2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SELF IMAGE CONGRUENCE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10353959" y="7811432"/>
              <a:ext cx="4173308" cy="6942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30"/>
                </a:lnSpc>
                <a:spcBef>
                  <a:spcPct val="0"/>
                </a:spcBef>
              </a:pPr>
              <a:r>
                <a:rPr lang="en-US" sz="152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A</a:t>
              </a:r>
              <a:r>
                <a:rPr lang="en-US" sz="1521" u="none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ligns product with consumers’ desire for authenticity and individuality.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2645973" y="48729"/>
              <a:ext cx="4027662" cy="4006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97"/>
                </a:lnSpc>
                <a:spcBef>
                  <a:spcPct val="0"/>
                </a:spcBef>
              </a:pPr>
              <a:r>
                <a:rPr lang="en-US" b="true" sz="1784">
                  <a:solidFill>
                    <a:srgbClr val="727C2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HEADLINE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2952282" y="915572"/>
              <a:ext cx="3415044" cy="1755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30"/>
                </a:lnSpc>
                <a:spcBef>
                  <a:spcPct val="0"/>
                </a:spcBef>
              </a:pPr>
              <a:r>
                <a:rPr lang="en-US" sz="152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“Craf</a:t>
              </a:r>
              <a:r>
                <a:rPr lang="en-US" sz="1521" u="none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 Your Perfect Balance” highlights personalization and quality.</a:t>
              </a:r>
            </a:p>
            <a:p>
              <a:pPr algn="ctr" marL="0" indent="0" lvl="0">
                <a:lnSpc>
                  <a:spcPts val="2130"/>
                </a:lnSpc>
                <a:spcBef>
                  <a:spcPct val="0"/>
                </a:spcBef>
              </a:pPr>
            </a:p>
            <a:p>
              <a:pPr algn="ctr" marL="0" indent="0" lvl="0">
                <a:lnSpc>
                  <a:spcPts val="2130"/>
                </a:lnSpc>
                <a:spcBef>
                  <a:spcPct val="0"/>
                </a:spcBef>
              </a:pP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8613258" y="-38100"/>
              <a:ext cx="2496238" cy="823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97"/>
                </a:lnSpc>
                <a:spcBef>
                  <a:spcPct val="0"/>
                </a:spcBef>
              </a:pPr>
              <a:r>
                <a:rPr lang="en-US" b="true" sz="1784">
                  <a:solidFill>
                    <a:srgbClr val="727C2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ELM</a:t>
              </a:r>
            </a:p>
            <a:p>
              <a:pPr algn="ctr" marL="0" indent="0" lvl="0">
                <a:lnSpc>
                  <a:spcPts val="2497"/>
                </a:lnSpc>
                <a:spcBef>
                  <a:spcPct val="0"/>
                </a:spcBef>
              </a:pPr>
              <a:r>
                <a:rPr lang="en-US" b="true" sz="1784" u="none">
                  <a:solidFill>
                    <a:srgbClr val="727C2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(CENTRAL)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7913327" y="915572"/>
              <a:ext cx="3896101" cy="1401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30"/>
                </a:lnSpc>
                <a:spcBef>
                  <a:spcPct val="0"/>
                </a:spcBef>
              </a:pPr>
              <a:r>
                <a:rPr lang="en-US" sz="152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Us</a:t>
              </a:r>
              <a:r>
                <a:rPr lang="en-US" sz="1521" u="none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es detailed, rational messaging for thoughtful decision-makers.</a:t>
              </a:r>
            </a:p>
            <a:p>
              <a:pPr algn="ctr" marL="0" indent="0" lvl="0">
                <a:lnSpc>
                  <a:spcPts val="2130"/>
                </a:lnSpc>
                <a:spcBef>
                  <a:spcPct val="0"/>
                </a:spcBef>
              </a:pPr>
            </a:p>
            <a:p>
              <a:pPr algn="ctr">
                <a:lnSpc>
                  <a:spcPts val="213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48517" y="239939"/>
            <a:ext cx="2238261" cy="1007218"/>
          </a:xfrm>
          <a:custGeom>
            <a:avLst/>
            <a:gdLst/>
            <a:ahLst/>
            <a:cxnLst/>
            <a:rect r="r" b="b" t="t" l="l"/>
            <a:pathLst>
              <a:path h="1007218" w="2238261">
                <a:moveTo>
                  <a:pt x="0" y="0"/>
                </a:moveTo>
                <a:lnTo>
                  <a:pt x="2238261" y="0"/>
                </a:lnTo>
                <a:lnTo>
                  <a:pt x="2238261" y="1007218"/>
                </a:lnTo>
                <a:lnTo>
                  <a:pt x="0" y="100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7027898" y="4663418"/>
            <a:ext cx="2247574" cy="1123787"/>
          </a:xfrm>
          <a:custGeom>
            <a:avLst/>
            <a:gdLst/>
            <a:ahLst/>
            <a:cxnLst/>
            <a:rect r="r" b="b" t="t" l="l"/>
            <a:pathLst>
              <a:path h="1123787" w="2247574">
                <a:moveTo>
                  <a:pt x="0" y="0"/>
                </a:moveTo>
                <a:lnTo>
                  <a:pt x="2247574" y="0"/>
                </a:lnTo>
                <a:lnTo>
                  <a:pt x="2247574" y="1123787"/>
                </a:lnTo>
                <a:lnTo>
                  <a:pt x="0" y="1123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7347481" y="4983000"/>
            <a:ext cx="1608408" cy="1608408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955889" y="5787205"/>
            <a:ext cx="2247574" cy="1123787"/>
          </a:xfrm>
          <a:custGeom>
            <a:avLst/>
            <a:gdLst/>
            <a:ahLst/>
            <a:cxnLst/>
            <a:rect r="r" b="b" t="t" l="l"/>
            <a:pathLst>
              <a:path h="1123787" w="2247574">
                <a:moveTo>
                  <a:pt x="0" y="0"/>
                </a:moveTo>
                <a:lnTo>
                  <a:pt x="2247574" y="0"/>
                </a:lnTo>
                <a:lnTo>
                  <a:pt x="2247574" y="1123787"/>
                </a:lnTo>
                <a:lnTo>
                  <a:pt x="0" y="11237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883881" y="4663418"/>
            <a:ext cx="2247574" cy="1123787"/>
          </a:xfrm>
          <a:custGeom>
            <a:avLst/>
            <a:gdLst/>
            <a:ahLst/>
            <a:cxnLst/>
            <a:rect r="r" b="b" t="t" l="l"/>
            <a:pathLst>
              <a:path h="1123787" w="2247574">
                <a:moveTo>
                  <a:pt x="0" y="0"/>
                </a:moveTo>
                <a:lnTo>
                  <a:pt x="2247574" y="0"/>
                </a:lnTo>
                <a:lnTo>
                  <a:pt x="2247574" y="1123787"/>
                </a:lnTo>
                <a:lnTo>
                  <a:pt x="0" y="1123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11872" y="5672727"/>
            <a:ext cx="2247574" cy="1123787"/>
          </a:xfrm>
          <a:custGeom>
            <a:avLst/>
            <a:gdLst/>
            <a:ahLst/>
            <a:cxnLst/>
            <a:rect r="r" b="b" t="t" l="l"/>
            <a:pathLst>
              <a:path h="1123787" w="2247574">
                <a:moveTo>
                  <a:pt x="0" y="0"/>
                </a:moveTo>
                <a:lnTo>
                  <a:pt x="2247574" y="0"/>
                </a:lnTo>
                <a:lnTo>
                  <a:pt x="2247574" y="1123787"/>
                </a:lnTo>
                <a:lnTo>
                  <a:pt x="0" y="11237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5400000">
            <a:off x="9275472" y="4983000"/>
            <a:ext cx="1608408" cy="16084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5400000">
            <a:off x="11203463" y="4983000"/>
            <a:ext cx="1608408" cy="1608408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5400000">
            <a:off x="13131455" y="4868523"/>
            <a:ext cx="1608408" cy="1608408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-10800000">
            <a:off x="14739863" y="4663418"/>
            <a:ext cx="2247574" cy="1123787"/>
          </a:xfrm>
          <a:custGeom>
            <a:avLst/>
            <a:gdLst/>
            <a:ahLst/>
            <a:cxnLst/>
            <a:rect r="r" b="b" t="t" l="l"/>
            <a:pathLst>
              <a:path h="1123787" w="2247574">
                <a:moveTo>
                  <a:pt x="0" y="0"/>
                </a:moveTo>
                <a:lnTo>
                  <a:pt x="2247574" y="0"/>
                </a:lnTo>
                <a:lnTo>
                  <a:pt x="2247574" y="1123787"/>
                </a:lnTo>
                <a:lnTo>
                  <a:pt x="0" y="1123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-5400000">
            <a:off x="15059446" y="4983000"/>
            <a:ext cx="1608408" cy="1608408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</p:grpSp>
      <p:sp>
        <p:nvSpPr>
          <p:cNvPr name="AutoShape 18" id="18"/>
          <p:cNvSpPr/>
          <p:nvPr/>
        </p:nvSpPr>
        <p:spPr>
          <a:xfrm>
            <a:off x="8151685" y="6796514"/>
            <a:ext cx="0" cy="636262"/>
          </a:xfrm>
          <a:prstGeom prst="line">
            <a:avLst/>
          </a:prstGeom>
          <a:ln cap="flat" w="19050">
            <a:solidFill>
              <a:srgbClr val="C4CBD6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9" id="19"/>
          <p:cNvSpPr/>
          <p:nvPr/>
        </p:nvSpPr>
        <p:spPr>
          <a:xfrm>
            <a:off x="11997052" y="6796514"/>
            <a:ext cx="0" cy="636262"/>
          </a:xfrm>
          <a:prstGeom prst="line">
            <a:avLst/>
          </a:prstGeom>
          <a:ln cap="flat" w="19050">
            <a:solidFill>
              <a:srgbClr val="C4CBD6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0" id="20"/>
          <p:cNvSpPr/>
          <p:nvPr/>
        </p:nvSpPr>
        <p:spPr>
          <a:xfrm>
            <a:off x="15863650" y="6796514"/>
            <a:ext cx="0" cy="636262"/>
          </a:xfrm>
          <a:prstGeom prst="line">
            <a:avLst/>
          </a:prstGeom>
          <a:ln cap="flat" w="19050">
            <a:solidFill>
              <a:srgbClr val="C4CBD6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1" id="21"/>
          <p:cNvSpPr/>
          <p:nvPr/>
        </p:nvSpPr>
        <p:spPr>
          <a:xfrm>
            <a:off x="10017428" y="4118251"/>
            <a:ext cx="0" cy="636262"/>
          </a:xfrm>
          <a:prstGeom prst="line">
            <a:avLst/>
          </a:prstGeom>
          <a:ln cap="flat" w="19050">
            <a:solidFill>
              <a:srgbClr val="C4CBD6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2" id="22"/>
          <p:cNvSpPr/>
          <p:nvPr/>
        </p:nvSpPr>
        <p:spPr>
          <a:xfrm>
            <a:off x="13929224" y="4027155"/>
            <a:ext cx="0" cy="636262"/>
          </a:xfrm>
          <a:prstGeom prst="line">
            <a:avLst/>
          </a:prstGeom>
          <a:ln cap="flat" w="19050">
            <a:solidFill>
              <a:srgbClr val="C4CBD6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7795780" y="5401144"/>
            <a:ext cx="711810" cy="711810"/>
          </a:xfrm>
          <a:custGeom>
            <a:avLst/>
            <a:gdLst/>
            <a:ahLst/>
            <a:cxnLst/>
            <a:rect r="r" b="b" t="t" l="l"/>
            <a:pathLst>
              <a:path h="711810" w="711810">
                <a:moveTo>
                  <a:pt x="0" y="0"/>
                </a:moveTo>
                <a:lnTo>
                  <a:pt x="711810" y="0"/>
                </a:lnTo>
                <a:lnTo>
                  <a:pt x="711810" y="711810"/>
                </a:lnTo>
                <a:lnTo>
                  <a:pt x="0" y="7118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610727" y="5374061"/>
            <a:ext cx="834633" cy="826287"/>
          </a:xfrm>
          <a:custGeom>
            <a:avLst/>
            <a:gdLst/>
            <a:ahLst/>
            <a:cxnLst/>
            <a:rect r="r" b="b" t="t" l="l"/>
            <a:pathLst>
              <a:path h="826287" w="834633">
                <a:moveTo>
                  <a:pt x="0" y="0"/>
                </a:moveTo>
                <a:lnTo>
                  <a:pt x="834633" y="0"/>
                </a:lnTo>
                <a:lnTo>
                  <a:pt x="834633" y="826287"/>
                </a:lnTo>
                <a:lnTo>
                  <a:pt x="0" y="8262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550952" y="5387535"/>
            <a:ext cx="913431" cy="778907"/>
          </a:xfrm>
          <a:custGeom>
            <a:avLst/>
            <a:gdLst/>
            <a:ahLst/>
            <a:cxnLst/>
            <a:rect r="r" b="b" t="t" l="l"/>
            <a:pathLst>
              <a:path h="778907" w="913431">
                <a:moveTo>
                  <a:pt x="0" y="0"/>
                </a:moveTo>
                <a:lnTo>
                  <a:pt x="913431" y="0"/>
                </a:lnTo>
                <a:lnTo>
                  <a:pt x="913431" y="778908"/>
                </a:lnTo>
                <a:lnTo>
                  <a:pt x="0" y="778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566685" y="5225311"/>
            <a:ext cx="773359" cy="887643"/>
          </a:xfrm>
          <a:custGeom>
            <a:avLst/>
            <a:gdLst/>
            <a:ahLst/>
            <a:cxnLst/>
            <a:rect r="r" b="b" t="t" l="l"/>
            <a:pathLst>
              <a:path h="887643" w="773359">
                <a:moveTo>
                  <a:pt x="0" y="0"/>
                </a:moveTo>
                <a:lnTo>
                  <a:pt x="773358" y="0"/>
                </a:lnTo>
                <a:lnTo>
                  <a:pt x="773358" y="887643"/>
                </a:lnTo>
                <a:lnTo>
                  <a:pt x="0" y="887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5452805" y="5261533"/>
            <a:ext cx="957457" cy="851421"/>
          </a:xfrm>
          <a:custGeom>
            <a:avLst/>
            <a:gdLst/>
            <a:ahLst/>
            <a:cxnLst/>
            <a:rect r="r" b="b" t="t" l="l"/>
            <a:pathLst>
              <a:path h="851421" w="957457">
                <a:moveTo>
                  <a:pt x="0" y="0"/>
                </a:moveTo>
                <a:lnTo>
                  <a:pt x="957458" y="0"/>
                </a:lnTo>
                <a:lnTo>
                  <a:pt x="957458" y="851421"/>
                </a:lnTo>
                <a:lnTo>
                  <a:pt x="0" y="85142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240" t="0" r="-24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6887137" y="7691907"/>
            <a:ext cx="2529097" cy="30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7"/>
              </a:lnSpc>
              <a:spcBef>
                <a:spcPct val="0"/>
              </a:spcBef>
            </a:pPr>
            <a:r>
              <a:rPr lang="en-US" b="true" sz="1784">
                <a:solidFill>
                  <a:srgbClr val="727C2F"/>
                </a:solidFill>
                <a:latin typeface="Roboto Bold"/>
                <a:ea typeface="Roboto Bold"/>
                <a:cs typeface="Roboto Bold"/>
                <a:sym typeface="Roboto Bold"/>
              </a:rPr>
              <a:t>DESIGN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522575" y="8206847"/>
            <a:ext cx="3505468" cy="106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30"/>
              </a:lnSpc>
              <a:spcBef>
                <a:spcPct val="0"/>
              </a:spcBef>
            </a:pPr>
            <a:r>
              <a:rPr lang="en-US" sz="152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War</a:t>
            </a:r>
            <a:r>
              <a:rPr lang="en-US" sz="1521" u="none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m, lifestyle image showing friends enjoying Latea, evoking connection.</a:t>
            </a:r>
          </a:p>
          <a:p>
            <a:pPr algn="ctr" marL="0" indent="0" lvl="0">
              <a:lnSpc>
                <a:spcPts val="2130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130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0660750" y="7669247"/>
            <a:ext cx="2651373" cy="627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7"/>
              </a:lnSpc>
              <a:spcBef>
                <a:spcPct val="0"/>
              </a:spcBef>
            </a:pPr>
            <a:r>
              <a:rPr lang="en-US" b="true" sz="1784">
                <a:solidFill>
                  <a:srgbClr val="727C2F"/>
                </a:solidFill>
                <a:latin typeface="Roboto Bold"/>
                <a:ea typeface="Roboto Bold"/>
                <a:cs typeface="Roboto Bold"/>
                <a:sym typeface="Roboto Bold"/>
              </a:rPr>
              <a:t>REFERENCE GROUP INFLUENCE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187113" y="8315472"/>
            <a:ext cx="3598647" cy="132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30"/>
              </a:lnSpc>
              <a:spcBef>
                <a:spcPct val="0"/>
              </a:spcBef>
            </a:pPr>
            <a:r>
              <a:rPr lang="en-US" sz="152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Po</a:t>
            </a:r>
            <a:r>
              <a:rPr lang="en-US" sz="1521" u="none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rtrays peer interaction to encourage social identification and belonging.</a:t>
            </a:r>
          </a:p>
          <a:p>
            <a:pPr algn="ctr" marL="0" indent="0" lvl="0">
              <a:lnSpc>
                <a:spcPts val="2130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130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130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4725645" y="7669247"/>
            <a:ext cx="2254780" cy="30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7"/>
              </a:lnSpc>
              <a:spcBef>
                <a:spcPct val="0"/>
              </a:spcBef>
            </a:pPr>
            <a:r>
              <a:rPr lang="en-US" b="true" sz="1784">
                <a:solidFill>
                  <a:srgbClr val="727C2F"/>
                </a:solidFill>
                <a:latin typeface="Roboto Bold"/>
                <a:ea typeface="Roboto Bold"/>
                <a:cs typeface="Roboto Bold"/>
                <a:sym typeface="Roboto Bold"/>
              </a:rPr>
              <a:t>HYPOTHESIS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288045" y="8274499"/>
            <a:ext cx="3129981" cy="132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30"/>
              </a:lnSpc>
              <a:spcBef>
                <a:spcPct val="0"/>
              </a:spcBef>
            </a:pPr>
            <a:r>
              <a:rPr lang="en-US" sz="152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</a:t>
            </a:r>
            <a:r>
              <a:rPr lang="en-US" sz="1521" u="none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ipheral ad will drive higher engagement due to emotional appeal and social proof on platforms like Instagram.</a:t>
            </a:r>
          </a:p>
          <a:p>
            <a:pPr algn="ctr" marL="0" indent="0" lvl="0">
              <a:lnSpc>
                <a:spcPts val="2130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8507055" y="2407141"/>
            <a:ext cx="3020746" cy="30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7"/>
              </a:lnSpc>
              <a:spcBef>
                <a:spcPct val="0"/>
              </a:spcBef>
            </a:pPr>
            <a:r>
              <a:rPr lang="en-US" b="true" sz="1784">
                <a:solidFill>
                  <a:srgbClr val="727C2F"/>
                </a:solidFill>
                <a:latin typeface="Roboto Bold"/>
                <a:ea typeface="Roboto Bold"/>
                <a:cs typeface="Roboto Bold"/>
                <a:sym typeface="Roboto Bold"/>
              </a:rPr>
              <a:t>TAGLINE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736786" y="2982818"/>
            <a:ext cx="2561283" cy="185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30"/>
              </a:lnSpc>
              <a:spcBef>
                <a:spcPct val="0"/>
              </a:spcBef>
            </a:pPr>
            <a:r>
              <a:rPr lang="en-US" sz="152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“Bubbles in</a:t>
            </a:r>
            <a:r>
              <a:rPr lang="en-US" sz="1521" u="none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Your Cup. Bubbles in Your Heart.” emphasizes emotional and social moments.</a:t>
            </a:r>
          </a:p>
          <a:p>
            <a:pPr algn="ctr" marL="0" indent="0" lvl="0">
              <a:lnSpc>
                <a:spcPts val="2130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130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130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2982519" y="2342020"/>
            <a:ext cx="1872178" cy="627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7"/>
              </a:lnSpc>
              <a:spcBef>
                <a:spcPct val="0"/>
              </a:spcBef>
            </a:pPr>
            <a:r>
              <a:rPr lang="en-US" b="true" sz="1784">
                <a:solidFill>
                  <a:srgbClr val="727C2F"/>
                </a:solidFill>
                <a:latin typeface="Roboto Bold"/>
                <a:ea typeface="Roboto Bold"/>
                <a:cs typeface="Roboto Bold"/>
                <a:sym typeface="Roboto Bold"/>
              </a:rPr>
              <a:t>ELM</a:t>
            </a:r>
          </a:p>
          <a:p>
            <a:pPr algn="ctr" marL="0" indent="0" lvl="0">
              <a:lnSpc>
                <a:spcPts val="2497"/>
              </a:lnSpc>
              <a:spcBef>
                <a:spcPct val="0"/>
              </a:spcBef>
            </a:pPr>
            <a:r>
              <a:rPr lang="en-US" b="true" sz="1784" u="none">
                <a:solidFill>
                  <a:srgbClr val="727C2F"/>
                </a:solidFill>
                <a:latin typeface="Roboto Bold"/>
                <a:ea typeface="Roboto Bold"/>
                <a:cs typeface="Roboto Bold"/>
                <a:sym typeface="Roboto Bold"/>
              </a:rPr>
              <a:t>(PERIPHERAL)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457570" y="3001384"/>
            <a:ext cx="2922076" cy="1591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30"/>
              </a:lnSpc>
              <a:spcBef>
                <a:spcPct val="0"/>
              </a:spcBef>
            </a:pPr>
            <a:r>
              <a:rPr lang="en-US" sz="152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Reli</a:t>
            </a:r>
            <a:r>
              <a:rPr lang="en-US" sz="1521" u="none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 on emotional cues and social imagery to create positive brand associations.</a:t>
            </a:r>
          </a:p>
          <a:p>
            <a:pPr algn="ctr" marL="0" indent="0" lvl="0">
              <a:lnSpc>
                <a:spcPts val="2130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130"/>
              </a:lnSpc>
              <a:spcBef>
                <a:spcPct val="0"/>
              </a:spcBef>
            </a:pPr>
          </a:p>
          <a:p>
            <a:pPr algn="ctr">
              <a:lnSpc>
                <a:spcPts val="2130"/>
              </a:lnSpc>
              <a:spcBef>
                <a:spcPct val="0"/>
              </a:spcBef>
            </a:pP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783068" y="2051138"/>
            <a:ext cx="5875468" cy="7793698"/>
          </a:xfrm>
          <a:custGeom>
            <a:avLst/>
            <a:gdLst/>
            <a:ahLst/>
            <a:cxnLst/>
            <a:rect r="r" b="b" t="t" l="l"/>
            <a:pathLst>
              <a:path h="7793698" w="5875468">
                <a:moveTo>
                  <a:pt x="0" y="0"/>
                </a:moveTo>
                <a:lnTo>
                  <a:pt x="5875469" y="0"/>
                </a:lnTo>
                <a:lnTo>
                  <a:pt x="5875469" y="7793699"/>
                </a:lnTo>
                <a:lnTo>
                  <a:pt x="0" y="779369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775360" y="653002"/>
            <a:ext cx="9108952" cy="13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1"/>
              </a:lnSpc>
            </a:pPr>
            <a:r>
              <a:rPr lang="en-US" sz="5415" b="true">
                <a:solidFill>
                  <a:srgbClr val="727C2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ADVERTISEMENT #2</a:t>
            </a:r>
          </a:p>
          <a:p>
            <a:pPr algn="l">
              <a:lnSpc>
                <a:spcPts val="4136"/>
              </a:lnSpc>
            </a:pPr>
            <a:r>
              <a:rPr lang="en-US" b="true" sz="3726" i="true">
                <a:solidFill>
                  <a:srgbClr val="532F17"/>
                </a:solidFill>
                <a:latin typeface="Source Sans Pro Bold Italics"/>
                <a:ea typeface="Source Sans Pro Bold Italics"/>
                <a:cs typeface="Source Sans Pro Bold Italics"/>
                <a:sym typeface="Source Sans Pro Bold Italics"/>
              </a:rPr>
              <a:t>(Peripheral Route Persuasion)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53299" y="3347398"/>
          <a:ext cx="16906001" cy="5910902"/>
        </p:xfrm>
        <a:graphic>
          <a:graphicData uri="http://schemas.openxmlformats.org/drawingml/2006/table">
            <a:tbl>
              <a:tblPr/>
              <a:tblGrid>
                <a:gridCol w="3002292"/>
                <a:gridCol w="2642372"/>
                <a:gridCol w="2672169"/>
                <a:gridCol w="2956230"/>
                <a:gridCol w="2816469"/>
                <a:gridCol w="2816469"/>
              </a:tblGrid>
              <a:tr h="12382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532F17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Campaign Duration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57150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532F17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Platform and 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532F17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Budget Allocation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532F17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Planned Target Strategy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532F17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Advertisment Scheduling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532F17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Key Matrics and Evaluation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72652">
                <a:tc>
                  <a:txBody>
                    <a:bodyPr anchor="t" rtlCol="false"/>
                    <a:lstStyle/>
                    <a:p>
                      <a:pPr algn="l" marL="431799" indent="-215899" lvl="1">
                        <a:lnSpc>
                          <a:spcPts val="29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spc="29">
                          <a:solidFill>
                            <a:srgbClr val="333B48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Ran Sunday 11 PM to Tuesday 12 AM</a:t>
                      </a:r>
                      <a:endParaRPr lang="en-US" sz="1100"/>
                    </a:p>
                    <a:p>
                      <a:pPr algn="l" marL="431799" indent="-215899" lvl="1">
                        <a:lnSpc>
                          <a:spcPts val="2999"/>
                        </a:lnSpc>
                        <a:buFont typeface="Arial"/>
                        <a:buChar char="•"/>
                      </a:pPr>
                      <a:r>
                        <a:rPr lang="en-US" sz="1999" spc="29">
                          <a:solidFill>
                            <a:srgbClr val="333B48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Captured both weekend &amp; weekday activity</a:t>
                      </a:r>
                    </a:p>
                    <a:p>
                      <a:pPr algn="l">
                        <a:lnSpc>
                          <a:spcPts val="2999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57150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1799" indent="-215899" lvl="1">
                        <a:lnSpc>
                          <a:spcPts val="29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spc="29">
                          <a:solidFill>
                            <a:srgbClr val="333B48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Instagram Feed + Stories</a:t>
                      </a:r>
                      <a:endParaRPr lang="en-US" sz="1100"/>
                    </a:p>
                    <a:p>
                      <a:pPr algn="l" marL="431799" indent="-215899" lvl="1">
                        <a:lnSpc>
                          <a:spcPts val="2999"/>
                        </a:lnSpc>
                        <a:buFont typeface="Arial"/>
                        <a:buChar char="•"/>
                      </a:pPr>
                      <a:r>
                        <a:rPr lang="en-US" sz="1999" spc="29">
                          <a:solidFill>
                            <a:srgbClr val="333B48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Static image ads with targeted hashtags</a:t>
                      </a:r>
                    </a:p>
                  </a:txBody>
                  <a:tcPr marL="190500" marR="190500" marT="190500" marB="190500" anchor="t">
                    <a:lnL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1799" indent="-215899" lvl="1">
                        <a:lnSpc>
                          <a:spcPts val="29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spc="29">
                          <a:solidFill>
                            <a:srgbClr val="333B48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$100 total, $50 per ad</a:t>
                      </a:r>
                      <a:endParaRPr lang="en-US" sz="1100"/>
                    </a:p>
                    <a:p>
                      <a:pPr algn="l" marL="431799" indent="-215899" lvl="1">
                        <a:lnSpc>
                          <a:spcPts val="2999"/>
                        </a:lnSpc>
                        <a:buFont typeface="Arial"/>
                        <a:buChar char="•"/>
                      </a:pPr>
                      <a:r>
                        <a:rPr lang="en-US" sz="1999" spc="29">
                          <a:solidFill>
                            <a:srgbClr val="333B48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Even split for fair A/B test</a:t>
                      </a:r>
                    </a:p>
                    <a:p>
                      <a:pPr algn="l">
                        <a:lnSpc>
                          <a:spcPts val="2999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1799" indent="-215899" lvl="1">
                        <a:lnSpc>
                          <a:spcPts val="29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 spc="29">
                          <a:solidFill>
                            <a:srgbClr val="333B48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5–10 mile radius around 4 store cities</a:t>
                      </a:r>
                      <a:endParaRPr lang="en-US" sz="1100"/>
                    </a:p>
                    <a:p>
                      <a:pPr algn="l" marL="431799" indent="-215899" lvl="1">
                        <a:lnSpc>
                          <a:spcPts val="2999"/>
                        </a:lnSpc>
                        <a:buFont typeface="Arial"/>
                        <a:buChar char="•"/>
                      </a:pPr>
                      <a:r>
                        <a:rPr lang="en-US" sz="1999" spc="29">
                          <a:solidFill>
                            <a:srgbClr val="333B48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Ages 16–35, English-speaking</a:t>
                      </a:r>
                    </a:p>
                    <a:p>
                      <a:pPr algn="l" marL="431799" indent="-215899" lvl="1">
                        <a:lnSpc>
                          <a:spcPts val="2999"/>
                        </a:lnSpc>
                        <a:buFont typeface="Arial"/>
                        <a:buChar char="•"/>
                      </a:pPr>
                      <a:r>
                        <a:rPr lang="en-US" sz="1999" spc="29">
                          <a:solidFill>
                            <a:srgbClr val="333B48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Interests: boba, college life, foodie culture</a:t>
                      </a:r>
                    </a:p>
                    <a:p>
                      <a:pPr algn="l" marL="431799" indent="-215899" lvl="1">
                        <a:lnSpc>
                          <a:spcPts val="2999"/>
                        </a:lnSpc>
                        <a:buFont typeface="Arial"/>
                        <a:buChar char="•"/>
                      </a:pPr>
                    </a:p>
                  </a:txBody>
                  <a:tcPr marL="190500" marR="190500" marT="190500" marB="190500" anchor="t">
                    <a:lnL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74978" indent="-237489" lvl="1">
                        <a:lnSpc>
                          <a:spcPts val="32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 spc="32">
                          <a:solidFill>
                            <a:srgbClr val="333B48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No time limits or edits</a:t>
                      </a:r>
                      <a:endParaRPr lang="en-US" sz="1100"/>
                    </a:p>
                    <a:p>
                      <a:pPr algn="l" marL="474978" indent="-237489" lvl="1">
                        <a:lnSpc>
                          <a:spcPts val="3299"/>
                        </a:lnSpc>
                        <a:buFont typeface="Arial"/>
                        <a:buChar char="•"/>
                      </a:pPr>
                      <a:r>
                        <a:rPr lang="en-US" sz="2199" spc="32">
                          <a:solidFill>
                            <a:srgbClr val="333B48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Continuous, unbiased run</a:t>
                      </a:r>
                    </a:p>
                    <a:p>
                      <a:pPr algn="l">
                        <a:lnSpc>
                          <a:spcPts val="3299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74978" indent="-237489" lvl="1">
                        <a:lnSpc>
                          <a:spcPts val="32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 spc="32">
                          <a:solidFill>
                            <a:srgbClr val="333B48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Views, reach, likes, shares, saves</a:t>
                      </a:r>
                      <a:endParaRPr lang="en-US" sz="1100"/>
                    </a:p>
                    <a:p>
                      <a:pPr algn="l" marL="474978" indent="-237489" lvl="1">
                        <a:lnSpc>
                          <a:spcPts val="3299"/>
                        </a:lnSpc>
                        <a:buFont typeface="Arial"/>
                        <a:buChar char="•"/>
                      </a:pPr>
                      <a:r>
                        <a:rPr lang="en-US" sz="2199" spc="32">
                          <a:solidFill>
                            <a:srgbClr val="333B48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We</a:t>
                      </a:r>
                      <a:r>
                        <a:rPr lang="en-US" sz="2199" spc="32">
                          <a:solidFill>
                            <a:srgbClr val="333B48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bsite/profile visits, link taps, cost per visit</a:t>
                      </a:r>
                    </a:p>
                  </a:txBody>
                  <a:tcPr marL="190500" marR="190500" marT="190500" marB="190500" anchor="t">
                    <a:lnL cmpd="sng" algn="ctr" cap="flat" w="47625">
                      <a:solidFill>
                        <a:srgbClr val="ED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381874" y="7873309"/>
            <a:ext cx="16877426" cy="1165916"/>
            <a:chOff x="0" y="0"/>
            <a:chExt cx="4445083" cy="3070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83" cy="307073"/>
            </a:xfrm>
            <a:custGeom>
              <a:avLst/>
              <a:gdLst/>
              <a:ahLst/>
              <a:cxnLst/>
              <a:rect r="r" b="b" t="t" l="l"/>
              <a:pathLst>
                <a:path h="307073" w="4445083">
                  <a:moveTo>
                    <a:pt x="6881" y="0"/>
                  </a:moveTo>
                  <a:lnTo>
                    <a:pt x="4438203" y="0"/>
                  </a:lnTo>
                  <a:cubicBezTo>
                    <a:pt x="4442003" y="0"/>
                    <a:pt x="4445083" y="3081"/>
                    <a:pt x="4445083" y="6881"/>
                  </a:cubicBezTo>
                  <a:lnTo>
                    <a:pt x="4445083" y="300192"/>
                  </a:lnTo>
                  <a:cubicBezTo>
                    <a:pt x="4445083" y="302017"/>
                    <a:pt x="4444359" y="303767"/>
                    <a:pt x="4443068" y="305057"/>
                  </a:cubicBezTo>
                  <a:cubicBezTo>
                    <a:pt x="4441778" y="306348"/>
                    <a:pt x="4440027" y="307073"/>
                    <a:pt x="4438203" y="307073"/>
                  </a:cubicBezTo>
                  <a:lnTo>
                    <a:pt x="6881" y="307073"/>
                  </a:lnTo>
                  <a:cubicBezTo>
                    <a:pt x="3081" y="307073"/>
                    <a:pt x="0" y="303992"/>
                    <a:pt x="0" y="300192"/>
                  </a:cubicBezTo>
                  <a:lnTo>
                    <a:pt x="0" y="6881"/>
                  </a:lnTo>
                  <a:cubicBezTo>
                    <a:pt x="0" y="3081"/>
                    <a:pt x="3081" y="0"/>
                    <a:pt x="6881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445083" cy="33564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53299" y="7873309"/>
            <a:ext cx="1505623" cy="1165916"/>
            <a:chOff x="0" y="0"/>
            <a:chExt cx="396543" cy="3070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6543" cy="307073"/>
            </a:xfrm>
            <a:custGeom>
              <a:avLst/>
              <a:gdLst/>
              <a:ahLst/>
              <a:cxnLst/>
              <a:rect r="r" b="b" t="t" l="l"/>
              <a:pathLst>
                <a:path h="307073" w="396543">
                  <a:moveTo>
                    <a:pt x="77130" y="0"/>
                  </a:moveTo>
                  <a:lnTo>
                    <a:pt x="319413" y="0"/>
                  </a:lnTo>
                  <a:cubicBezTo>
                    <a:pt x="339869" y="0"/>
                    <a:pt x="359487" y="8126"/>
                    <a:pt x="373952" y="22591"/>
                  </a:cubicBezTo>
                  <a:cubicBezTo>
                    <a:pt x="388417" y="37056"/>
                    <a:pt x="396543" y="56674"/>
                    <a:pt x="396543" y="77130"/>
                  </a:cubicBezTo>
                  <a:lnTo>
                    <a:pt x="396543" y="229943"/>
                  </a:lnTo>
                  <a:cubicBezTo>
                    <a:pt x="396543" y="250399"/>
                    <a:pt x="388417" y="270017"/>
                    <a:pt x="373952" y="284482"/>
                  </a:cubicBezTo>
                  <a:cubicBezTo>
                    <a:pt x="359487" y="298946"/>
                    <a:pt x="339869" y="307073"/>
                    <a:pt x="319413" y="307073"/>
                  </a:cubicBezTo>
                  <a:lnTo>
                    <a:pt x="77130" y="307073"/>
                  </a:lnTo>
                  <a:cubicBezTo>
                    <a:pt x="56674" y="307073"/>
                    <a:pt x="37056" y="298946"/>
                    <a:pt x="22591" y="284482"/>
                  </a:cubicBezTo>
                  <a:cubicBezTo>
                    <a:pt x="8126" y="270017"/>
                    <a:pt x="0" y="250399"/>
                    <a:pt x="0" y="229943"/>
                  </a:cubicBezTo>
                  <a:lnTo>
                    <a:pt x="0" y="77130"/>
                  </a:lnTo>
                  <a:cubicBezTo>
                    <a:pt x="0" y="56674"/>
                    <a:pt x="8126" y="37056"/>
                    <a:pt x="22591" y="22591"/>
                  </a:cubicBezTo>
                  <a:cubicBezTo>
                    <a:pt x="37056" y="8126"/>
                    <a:pt x="56674" y="0"/>
                    <a:pt x="77130" y="0"/>
                  </a:cubicBezTo>
                  <a:close/>
                </a:path>
              </a:pathLst>
            </a:custGeom>
            <a:solidFill>
              <a:srgbClr val="BAD86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396543" cy="33564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54990" y="7873309"/>
            <a:ext cx="1505623" cy="1165916"/>
            <a:chOff x="0" y="0"/>
            <a:chExt cx="396543" cy="3070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6543" cy="307073"/>
            </a:xfrm>
            <a:custGeom>
              <a:avLst/>
              <a:gdLst/>
              <a:ahLst/>
              <a:cxnLst/>
              <a:rect r="r" b="b" t="t" l="l"/>
              <a:pathLst>
                <a:path h="307073" w="396543">
                  <a:moveTo>
                    <a:pt x="77130" y="0"/>
                  </a:moveTo>
                  <a:lnTo>
                    <a:pt x="319413" y="0"/>
                  </a:lnTo>
                  <a:cubicBezTo>
                    <a:pt x="339869" y="0"/>
                    <a:pt x="359487" y="8126"/>
                    <a:pt x="373952" y="22591"/>
                  </a:cubicBezTo>
                  <a:cubicBezTo>
                    <a:pt x="388417" y="37056"/>
                    <a:pt x="396543" y="56674"/>
                    <a:pt x="396543" y="77130"/>
                  </a:cubicBezTo>
                  <a:lnTo>
                    <a:pt x="396543" y="229943"/>
                  </a:lnTo>
                  <a:cubicBezTo>
                    <a:pt x="396543" y="250399"/>
                    <a:pt x="388417" y="270017"/>
                    <a:pt x="373952" y="284482"/>
                  </a:cubicBezTo>
                  <a:cubicBezTo>
                    <a:pt x="359487" y="298946"/>
                    <a:pt x="339869" y="307073"/>
                    <a:pt x="319413" y="307073"/>
                  </a:cubicBezTo>
                  <a:lnTo>
                    <a:pt x="77130" y="307073"/>
                  </a:lnTo>
                  <a:cubicBezTo>
                    <a:pt x="56674" y="307073"/>
                    <a:pt x="37056" y="298946"/>
                    <a:pt x="22591" y="284482"/>
                  </a:cubicBezTo>
                  <a:cubicBezTo>
                    <a:pt x="8126" y="270017"/>
                    <a:pt x="0" y="250399"/>
                    <a:pt x="0" y="229943"/>
                  </a:cubicBezTo>
                  <a:lnTo>
                    <a:pt x="0" y="77130"/>
                  </a:lnTo>
                  <a:cubicBezTo>
                    <a:pt x="0" y="56674"/>
                    <a:pt x="8126" y="37056"/>
                    <a:pt x="22591" y="22591"/>
                  </a:cubicBezTo>
                  <a:cubicBezTo>
                    <a:pt x="37056" y="8126"/>
                    <a:pt x="56674" y="0"/>
                    <a:pt x="77130" y="0"/>
                  </a:cubicBezTo>
                  <a:close/>
                </a:path>
              </a:pathLst>
            </a:custGeom>
            <a:solidFill>
              <a:srgbClr val="B3CD4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396543" cy="33564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989417" y="7873309"/>
            <a:ext cx="1505623" cy="1165916"/>
            <a:chOff x="0" y="0"/>
            <a:chExt cx="396543" cy="3070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96543" cy="307073"/>
            </a:xfrm>
            <a:custGeom>
              <a:avLst/>
              <a:gdLst/>
              <a:ahLst/>
              <a:cxnLst/>
              <a:rect r="r" b="b" t="t" l="l"/>
              <a:pathLst>
                <a:path h="307073" w="396543">
                  <a:moveTo>
                    <a:pt x="77130" y="0"/>
                  </a:moveTo>
                  <a:lnTo>
                    <a:pt x="319413" y="0"/>
                  </a:lnTo>
                  <a:cubicBezTo>
                    <a:pt x="339869" y="0"/>
                    <a:pt x="359487" y="8126"/>
                    <a:pt x="373952" y="22591"/>
                  </a:cubicBezTo>
                  <a:cubicBezTo>
                    <a:pt x="388417" y="37056"/>
                    <a:pt x="396543" y="56674"/>
                    <a:pt x="396543" y="77130"/>
                  </a:cubicBezTo>
                  <a:lnTo>
                    <a:pt x="396543" y="229943"/>
                  </a:lnTo>
                  <a:cubicBezTo>
                    <a:pt x="396543" y="250399"/>
                    <a:pt x="388417" y="270017"/>
                    <a:pt x="373952" y="284482"/>
                  </a:cubicBezTo>
                  <a:cubicBezTo>
                    <a:pt x="359487" y="298946"/>
                    <a:pt x="339869" y="307073"/>
                    <a:pt x="319413" y="307073"/>
                  </a:cubicBezTo>
                  <a:lnTo>
                    <a:pt x="77130" y="307073"/>
                  </a:lnTo>
                  <a:cubicBezTo>
                    <a:pt x="56674" y="307073"/>
                    <a:pt x="37056" y="298946"/>
                    <a:pt x="22591" y="284482"/>
                  </a:cubicBezTo>
                  <a:cubicBezTo>
                    <a:pt x="8126" y="270017"/>
                    <a:pt x="0" y="250399"/>
                    <a:pt x="0" y="229943"/>
                  </a:cubicBezTo>
                  <a:lnTo>
                    <a:pt x="0" y="77130"/>
                  </a:lnTo>
                  <a:cubicBezTo>
                    <a:pt x="0" y="56674"/>
                    <a:pt x="8126" y="37056"/>
                    <a:pt x="22591" y="22591"/>
                  </a:cubicBezTo>
                  <a:cubicBezTo>
                    <a:pt x="37056" y="8126"/>
                    <a:pt x="56674" y="0"/>
                    <a:pt x="77130" y="0"/>
                  </a:cubicBezTo>
                  <a:close/>
                </a:path>
              </a:pathLst>
            </a:custGeom>
            <a:solidFill>
              <a:srgbClr val="8EC54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396543" cy="33564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628515" y="7873309"/>
            <a:ext cx="1505623" cy="1165916"/>
            <a:chOff x="0" y="0"/>
            <a:chExt cx="396543" cy="30707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96543" cy="307073"/>
            </a:xfrm>
            <a:custGeom>
              <a:avLst/>
              <a:gdLst/>
              <a:ahLst/>
              <a:cxnLst/>
              <a:rect r="r" b="b" t="t" l="l"/>
              <a:pathLst>
                <a:path h="307073" w="396543">
                  <a:moveTo>
                    <a:pt x="77130" y="0"/>
                  </a:moveTo>
                  <a:lnTo>
                    <a:pt x="319413" y="0"/>
                  </a:lnTo>
                  <a:cubicBezTo>
                    <a:pt x="339869" y="0"/>
                    <a:pt x="359487" y="8126"/>
                    <a:pt x="373952" y="22591"/>
                  </a:cubicBezTo>
                  <a:cubicBezTo>
                    <a:pt x="388417" y="37056"/>
                    <a:pt x="396543" y="56674"/>
                    <a:pt x="396543" y="77130"/>
                  </a:cubicBezTo>
                  <a:lnTo>
                    <a:pt x="396543" y="229943"/>
                  </a:lnTo>
                  <a:cubicBezTo>
                    <a:pt x="396543" y="250399"/>
                    <a:pt x="388417" y="270017"/>
                    <a:pt x="373952" y="284482"/>
                  </a:cubicBezTo>
                  <a:cubicBezTo>
                    <a:pt x="359487" y="298946"/>
                    <a:pt x="339869" y="307073"/>
                    <a:pt x="319413" y="307073"/>
                  </a:cubicBezTo>
                  <a:lnTo>
                    <a:pt x="77130" y="307073"/>
                  </a:lnTo>
                  <a:cubicBezTo>
                    <a:pt x="56674" y="307073"/>
                    <a:pt x="37056" y="298946"/>
                    <a:pt x="22591" y="284482"/>
                  </a:cubicBezTo>
                  <a:cubicBezTo>
                    <a:pt x="8126" y="270017"/>
                    <a:pt x="0" y="250399"/>
                    <a:pt x="0" y="229943"/>
                  </a:cubicBezTo>
                  <a:lnTo>
                    <a:pt x="0" y="77130"/>
                  </a:lnTo>
                  <a:cubicBezTo>
                    <a:pt x="0" y="56674"/>
                    <a:pt x="8126" y="37056"/>
                    <a:pt x="22591" y="22591"/>
                  </a:cubicBezTo>
                  <a:cubicBezTo>
                    <a:pt x="37056" y="8126"/>
                    <a:pt x="56674" y="0"/>
                    <a:pt x="77130" y="0"/>
                  </a:cubicBezTo>
                  <a:close/>
                </a:path>
              </a:pathLst>
            </a:custGeom>
            <a:solidFill>
              <a:srgbClr val="727C2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396543" cy="33564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581939" y="7873309"/>
            <a:ext cx="1505623" cy="1165916"/>
            <a:chOff x="0" y="0"/>
            <a:chExt cx="396543" cy="30707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6543" cy="307073"/>
            </a:xfrm>
            <a:custGeom>
              <a:avLst/>
              <a:gdLst/>
              <a:ahLst/>
              <a:cxnLst/>
              <a:rect r="r" b="b" t="t" l="l"/>
              <a:pathLst>
                <a:path h="307073" w="396543">
                  <a:moveTo>
                    <a:pt x="77130" y="0"/>
                  </a:moveTo>
                  <a:lnTo>
                    <a:pt x="319413" y="0"/>
                  </a:lnTo>
                  <a:cubicBezTo>
                    <a:pt x="339869" y="0"/>
                    <a:pt x="359487" y="8126"/>
                    <a:pt x="373952" y="22591"/>
                  </a:cubicBezTo>
                  <a:cubicBezTo>
                    <a:pt x="388417" y="37056"/>
                    <a:pt x="396543" y="56674"/>
                    <a:pt x="396543" y="77130"/>
                  </a:cubicBezTo>
                  <a:lnTo>
                    <a:pt x="396543" y="229943"/>
                  </a:lnTo>
                  <a:cubicBezTo>
                    <a:pt x="396543" y="250399"/>
                    <a:pt x="388417" y="270017"/>
                    <a:pt x="373952" y="284482"/>
                  </a:cubicBezTo>
                  <a:cubicBezTo>
                    <a:pt x="359487" y="298946"/>
                    <a:pt x="339869" y="307073"/>
                    <a:pt x="319413" y="307073"/>
                  </a:cubicBezTo>
                  <a:lnTo>
                    <a:pt x="77130" y="307073"/>
                  </a:lnTo>
                  <a:cubicBezTo>
                    <a:pt x="56674" y="307073"/>
                    <a:pt x="37056" y="298946"/>
                    <a:pt x="22591" y="284482"/>
                  </a:cubicBezTo>
                  <a:cubicBezTo>
                    <a:pt x="8126" y="270017"/>
                    <a:pt x="0" y="250399"/>
                    <a:pt x="0" y="229943"/>
                  </a:cubicBezTo>
                  <a:lnTo>
                    <a:pt x="0" y="77130"/>
                  </a:lnTo>
                  <a:cubicBezTo>
                    <a:pt x="0" y="56674"/>
                    <a:pt x="8126" y="37056"/>
                    <a:pt x="22591" y="22591"/>
                  </a:cubicBezTo>
                  <a:cubicBezTo>
                    <a:pt x="37056" y="8126"/>
                    <a:pt x="56674" y="0"/>
                    <a:pt x="77130" y="0"/>
                  </a:cubicBezTo>
                  <a:close/>
                </a:path>
              </a:pathLst>
            </a:custGeom>
            <a:solidFill>
              <a:srgbClr val="668F3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396543" cy="33564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692838" y="7997541"/>
            <a:ext cx="853229" cy="917451"/>
          </a:xfrm>
          <a:custGeom>
            <a:avLst/>
            <a:gdLst/>
            <a:ahLst/>
            <a:cxnLst/>
            <a:rect r="r" b="b" t="t" l="l"/>
            <a:pathLst>
              <a:path h="917451" w="853229">
                <a:moveTo>
                  <a:pt x="0" y="0"/>
                </a:moveTo>
                <a:lnTo>
                  <a:pt x="853230" y="0"/>
                </a:lnTo>
                <a:lnTo>
                  <a:pt x="853230" y="917451"/>
                </a:lnTo>
                <a:lnTo>
                  <a:pt x="0" y="917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660905" y="7997541"/>
            <a:ext cx="855693" cy="857838"/>
          </a:xfrm>
          <a:custGeom>
            <a:avLst/>
            <a:gdLst/>
            <a:ahLst/>
            <a:cxnLst/>
            <a:rect r="r" b="b" t="t" l="l"/>
            <a:pathLst>
              <a:path h="857838" w="855693">
                <a:moveTo>
                  <a:pt x="0" y="0"/>
                </a:moveTo>
                <a:lnTo>
                  <a:pt x="855693" y="0"/>
                </a:lnTo>
                <a:lnTo>
                  <a:pt x="855693" y="857838"/>
                </a:lnTo>
                <a:lnTo>
                  <a:pt x="0" y="857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308386" y="8022424"/>
            <a:ext cx="867686" cy="867686"/>
          </a:xfrm>
          <a:custGeom>
            <a:avLst/>
            <a:gdLst/>
            <a:ahLst/>
            <a:cxnLst/>
            <a:rect r="r" b="b" t="t" l="l"/>
            <a:pathLst>
              <a:path h="867686" w="867686">
                <a:moveTo>
                  <a:pt x="0" y="0"/>
                </a:moveTo>
                <a:lnTo>
                  <a:pt x="867685" y="0"/>
                </a:lnTo>
                <a:lnTo>
                  <a:pt x="867685" y="867686"/>
                </a:lnTo>
                <a:lnTo>
                  <a:pt x="0" y="867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820587" y="8086972"/>
            <a:ext cx="825503" cy="678976"/>
          </a:xfrm>
          <a:custGeom>
            <a:avLst/>
            <a:gdLst/>
            <a:ahLst/>
            <a:cxnLst/>
            <a:rect r="r" b="b" t="t" l="l"/>
            <a:pathLst>
              <a:path h="678976" w="825503">
                <a:moveTo>
                  <a:pt x="0" y="0"/>
                </a:moveTo>
                <a:lnTo>
                  <a:pt x="825503" y="0"/>
                </a:lnTo>
                <a:lnTo>
                  <a:pt x="825503" y="678976"/>
                </a:lnTo>
                <a:lnTo>
                  <a:pt x="0" y="67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924839" y="8071718"/>
            <a:ext cx="783661" cy="783661"/>
          </a:xfrm>
          <a:custGeom>
            <a:avLst/>
            <a:gdLst/>
            <a:ahLst/>
            <a:cxnLst/>
            <a:rect r="r" b="b" t="t" l="l"/>
            <a:pathLst>
              <a:path h="783661" w="783661">
                <a:moveTo>
                  <a:pt x="0" y="0"/>
                </a:moveTo>
                <a:lnTo>
                  <a:pt x="783661" y="0"/>
                </a:lnTo>
                <a:lnTo>
                  <a:pt x="783661" y="783661"/>
                </a:lnTo>
                <a:lnTo>
                  <a:pt x="0" y="7836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75360" y="653002"/>
            <a:ext cx="9108952" cy="13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1"/>
              </a:lnSpc>
            </a:pPr>
            <a:r>
              <a:rPr lang="en-US" sz="5415" b="true">
                <a:solidFill>
                  <a:srgbClr val="727C2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CAMPAIGN PROCEDURE</a:t>
            </a:r>
          </a:p>
          <a:p>
            <a:pPr algn="l">
              <a:lnSpc>
                <a:spcPts val="4136"/>
              </a:lnSpc>
            </a:pPr>
            <a:r>
              <a:rPr lang="en-US" b="true" sz="3726" i="true">
                <a:solidFill>
                  <a:srgbClr val="532F17"/>
                </a:solidFill>
                <a:latin typeface="Source Sans Pro Bold Italics"/>
                <a:ea typeface="Source Sans Pro Bold Italics"/>
                <a:cs typeface="Source Sans Pro Bold Italics"/>
                <a:sym typeface="Source Sans Pro Bold Italics"/>
              </a:rPr>
              <a:t>(Strategy Walkthrough)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4411537" y="7880590"/>
            <a:ext cx="1505623" cy="1165916"/>
            <a:chOff x="0" y="0"/>
            <a:chExt cx="396543" cy="30707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96543" cy="307073"/>
            </a:xfrm>
            <a:custGeom>
              <a:avLst/>
              <a:gdLst/>
              <a:ahLst/>
              <a:cxnLst/>
              <a:rect r="r" b="b" t="t" l="l"/>
              <a:pathLst>
                <a:path h="307073" w="396543">
                  <a:moveTo>
                    <a:pt x="77130" y="0"/>
                  </a:moveTo>
                  <a:lnTo>
                    <a:pt x="319413" y="0"/>
                  </a:lnTo>
                  <a:cubicBezTo>
                    <a:pt x="339869" y="0"/>
                    <a:pt x="359487" y="8126"/>
                    <a:pt x="373952" y="22591"/>
                  </a:cubicBezTo>
                  <a:cubicBezTo>
                    <a:pt x="388417" y="37056"/>
                    <a:pt x="396543" y="56674"/>
                    <a:pt x="396543" y="77130"/>
                  </a:cubicBezTo>
                  <a:lnTo>
                    <a:pt x="396543" y="229943"/>
                  </a:lnTo>
                  <a:cubicBezTo>
                    <a:pt x="396543" y="250399"/>
                    <a:pt x="388417" y="270017"/>
                    <a:pt x="373952" y="284482"/>
                  </a:cubicBezTo>
                  <a:cubicBezTo>
                    <a:pt x="359487" y="298946"/>
                    <a:pt x="339869" y="307073"/>
                    <a:pt x="319413" y="307073"/>
                  </a:cubicBezTo>
                  <a:lnTo>
                    <a:pt x="77130" y="307073"/>
                  </a:lnTo>
                  <a:cubicBezTo>
                    <a:pt x="56674" y="307073"/>
                    <a:pt x="37056" y="298946"/>
                    <a:pt x="22591" y="284482"/>
                  </a:cubicBezTo>
                  <a:cubicBezTo>
                    <a:pt x="8126" y="270017"/>
                    <a:pt x="0" y="250399"/>
                    <a:pt x="0" y="229943"/>
                  </a:cubicBezTo>
                  <a:lnTo>
                    <a:pt x="0" y="77130"/>
                  </a:lnTo>
                  <a:cubicBezTo>
                    <a:pt x="0" y="56674"/>
                    <a:pt x="8126" y="37056"/>
                    <a:pt x="22591" y="22591"/>
                  </a:cubicBezTo>
                  <a:cubicBezTo>
                    <a:pt x="37056" y="8126"/>
                    <a:pt x="56674" y="0"/>
                    <a:pt x="77130" y="0"/>
                  </a:cubicBezTo>
                  <a:close/>
                </a:path>
              </a:pathLst>
            </a:custGeom>
            <a:solidFill>
              <a:srgbClr val="668F32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396543" cy="33564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4772518" y="8071718"/>
            <a:ext cx="783661" cy="783661"/>
          </a:xfrm>
          <a:custGeom>
            <a:avLst/>
            <a:gdLst/>
            <a:ahLst/>
            <a:cxnLst/>
            <a:rect r="r" b="b" t="t" l="l"/>
            <a:pathLst>
              <a:path h="783661" w="783661">
                <a:moveTo>
                  <a:pt x="0" y="0"/>
                </a:moveTo>
                <a:lnTo>
                  <a:pt x="783661" y="0"/>
                </a:lnTo>
                <a:lnTo>
                  <a:pt x="783661" y="783661"/>
                </a:lnTo>
                <a:lnTo>
                  <a:pt x="0" y="7836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648517" y="239939"/>
            <a:ext cx="2238261" cy="1007218"/>
          </a:xfrm>
          <a:custGeom>
            <a:avLst/>
            <a:gdLst/>
            <a:ahLst/>
            <a:cxnLst/>
            <a:rect r="r" b="b" t="t" l="l"/>
            <a:pathLst>
              <a:path h="1007218" w="2238261">
                <a:moveTo>
                  <a:pt x="0" y="0"/>
                </a:moveTo>
                <a:lnTo>
                  <a:pt x="2238261" y="0"/>
                </a:lnTo>
                <a:lnTo>
                  <a:pt x="2238261" y="1007218"/>
                </a:lnTo>
                <a:lnTo>
                  <a:pt x="0" y="10072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DAGmJWT4yRI</dc:identifier>
  <dcterms:modified xsi:type="dcterms:W3CDTF">2011-08-01T06:04:30Z</dcterms:modified>
  <cp:revision>1</cp:revision>
  <dc:title>Latea: Group #14</dc:title>
</cp:coreProperties>
</file>